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2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57" r:id="rId3"/>
    <p:sldId id="310" r:id="rId4"/>
    <p:sldId id="326" r:id="rId5"/>
    <p:sldId id="288" r:id="rId6"/>
    <p:sldId id="311" r:id="rId7"/>
    <p:sldId id="286" r:id="rId8"/>
    <p:sldId id="289" r:id="rId9"/>
    <p:sldId id="312" r:id="rId10"/>
    <p:sldId id="320" r:id="rId11"/>
    <p:sldId id="313" r:id="rId12"/>
    <p:sldId id="314" r:id="rId13"/>
    <p:sldId id="264" r:id="rId14"/>
    <p:sldId id="266" r:id="rId15"/>
    <p:sldId id="267" r:id="rId16"/>
    <p:sldId id="268" r:id="rId17"/>
    <p:sldId id="270" r:id="rId18"/>
    <p:sldId id="323" r:id="rId19"/>
    <p:sldId id="273" r:id="rId20"/>
    <p:sldId id="274" r:id="rId21"/>
    <p:sldId id="275" r:id="rId22"/>
    <p:sldId id="276" r:id="rId23"/>
    <p:sldId id="278" r:id="rId24"/>
    <p:sldId id="298" r:id="rId25"/>
    <p:sldId id="301" r:id="rId26"/>
    <p:sldId id="302" r:id="rId27"/>
    <p:sldId id="281" r:id="rId28"/>
    <p:sldId id="282" r:id="rId29"/>
    <p:sldId id="325" r:id="rId30"/>
    <p:sldId id="283" r:id="rId31"/>
    <p:sldId id="305" r:id="rId32"/>
    <p:sldId id="318" r:id="rId33"/>
    <p:sldId id="284" r:id="rId34"/>
    <p:sldId id="285" r:id="rId35"/>
    <p:sldId id="307" r:id="rId36"/>
    <p:sldId id="308" r:id="rId37"/>
    <p:sldId id="287" r:id="rId38"/>
  </p:sldIdLst>
  <p:sldSz cx="12188825" cy="6858000"/>
  <p:notesSz cx="6858000" cy="9947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9900"/>
    <a:srgbClr val="FFCC66"/>
    <a:srgbClr val="FFFFCC"/>
    <a:srgbClr val="00CC99"/>
    <a:srgbClr val="FF99FF"/>
    <a:srgbClr val="00FFFF"/>
    <a:srgbClr val="0000FF"/>
    <a:srgbClr val="66C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739" autoAdjust="0"/>
  </p:normalViewPr>
  <p:slideViewPr>
    <p:cSldViewPr>
      <p:cViewPr varScale="1">
        <p:scale>
          <a:sx n="100" d="100"/>
          <a:sy n="100" d="100"/>
        </p:scale>
        <p:origin x="84" y="450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2010" y="60"/>
      </p:cViewPr>
      <p:guideLst>
        <p:guide orient="horz" pos="3133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erver2\r\&#1044;&#1086;&#1082;&#1091;&#1084;&#1077;&#1085;&#1090;&#1099;%20&#1085;&#1072;%20Server2\&#1076;&#1086;&#1093;&#1086;&#1076;&#1099;%20&#1073;&#1102;&#1076;&#1078;&#1077;&#1090;%20&#1076;&#1083;&#1103;%20&#1075;&#1088;&#1072;&#1078;&#1076;&#1072;&#1085;\&#1076;&#1080;&#1072;&#1075;&#1088;&#1072;&#1084;&#1084;&#1099;%20&#1080;%20&#1090;&#1072;&#1073;&#1083;&#1080;&#1094;&#1099;%20&#1076;&#1083;&#1103;%20&#1073;&#1102;&#1076;&#1078;&#1077;&#1090;&#1072;%20&#1076;&#1083;&#1103;%20&#1075;&#1088;&#1072;&#1078;&#1076;&#1072;&#1085;.xls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0.87108972233972426</c:v>
                </c:pt>
                <c:pt idx="1">
                  <c:v>2.6549765091848542E-2</c:v>
                </c:pt>
                <c:pt idx="2">
                  <c:v>5.3746527817469934E-2</c:v>
                </c:pt>
                <c:pt idx="3">
                  <c:v>3.8742126861832843E-2</c:v>
                </c:pt>
                <c:pt idx="4">
                  <c:v>9.8718578891420182E-3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40864549070530465"/>
          <c:y val="0.91456355401710165"/>
        </c:manualLayout>
      </c:layout>
      <c:overlay val="0"/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7368261099715283E-2"/>
                  <c:y val="-4.5206339336514564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Социально-культурная сфера
</a:t>
                    </a:r>
                    <a:r>
                      <a:rPr lang="ru-RU" dirty="0" smtClean="0"/>
                      <a:t>29%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Жилищно-коммунальное хозяйство
</a:t>
                    </a:r>
                    <a:r>
                      <a:rPr lang="ru-RU" dirty="0" smtClean="0"/>
                      <a:t>30%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вопросы; </a:t>
                    </a:r>
                    <a:r>
                      <a:rPr lang="ru-RU" baseline="0" dirty="0" smtClean="0"/>
                      <a:t> 36%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
</a:t>
                    </a:r>
                    <a:r>
                      <a:rPr lang="ru-RU" dirty="0" smtClean="0"/>
                      <a:t>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4767730343762889E-2"/>
                  <c:y val="-7.6464212557536835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 отрасли
</a:t>
                    </a:r>
                    <a:r>
                      <a:rPr lang="ru-RU" dirty="0" smtClean="0"/>
                      <a:t>4%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10620.4</c:v>
                </c:pt>
                <c:pt idx="1">
                  <c:v>16744</c:v>
                </c:pt>
                <c:pt idx="2">
                  <c:v>14230.1</c:v>
                </c:pt>
                <c:pt idx="3">
                  <c:v>3768.1</c:v>
                </c:pt>
                <c:pt idx="4">
                  <c:v>37.4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Социально-культурная сфера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Остальные отрасли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0.23392951541850218</c:v>
                </c:pt>
                <c:pt idx="1">
                  <c:v>0.36881057268722489</c:v>
                </c:pt>
                <c:pt idx="2">
                  <c:v>0.31343832599118948</c:v>
                </c:pt>
                <c:pt idx="3">
                  <c:v>8.299779735682819E-2</c:v>
                </c:pt>
                <c:pt idx="4">
                  <c:v>8.2378854625550653E-4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Лист1!$B$2:$B$6</c:f>
              <c:numCache>
                <c:formatCode>General</c:formatCode>
                <c:ptCount val="5"/>
                <c:pt idx="0">
                  <c:v>10620.4</c:v>
                </c:pt>
                <c:pt idx="1">
                  <c:v>16744</c:v>
                </c:pt>
                <c:pt idx="2">
                  <c:v>14230.1</c:v>
                </c:pt>
                <c:pt idx="3">
                  <c:v>3768.1</c:v>
                </c:pt>
                <c:pt idx="4">
                  <c:v>37.4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aseline="0"/>
            </a:pPr>
            <a:r>
              <a:rPr lang="ru-RU" dirty="0"/>
              <a:t>Всего расходов </a:t>
            </a:r>
            <a:r>
              <a:rPr lang="ru-RU" dirty="0" smtClean="0"/>
              <a:t>42 300,0тыс.руб</a:t>
            </a:r>
            <a:r>
              <a:rPr lang="ru-RU" dirty="0" smtClean="0"/>
              <a:t>.</a:t>
            </a:r>
            <a:endParaRPr lang="ru-RU" dirty="0"/>
          </a:p>
        </c:rich>
      </c:tx>
      <c:layout>
        <c:manualLayout>
          <c:xMode val="edge"/>
          <c:yMode val="edge"/>
          <c:x val="0.17511243957358846"/>
          <c:y val="2.605438185466168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explosion val="6"/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14161.3</c:v>
                </c:pt>
                <c:pt idx="1">
                  <c:v>13838.7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561997047627894"/>
          <c:y val="3.1883363871474092E-2"/>
          <c:w val="0.5665621872132407"/>
          <c:h val="0.7611712432679621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МБТ!$A$4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МБТ!$B$4:$E$4</c:f>
              <c:numCache>
                <c:formatCode>#,##0.00</c:formatCode>
                <c:ptCount val="4"/>
                <c:pt idx="0">
                  <c:v>8292.5</c:v>
                </c:pt>
                <c:pt idx="1">
                  <c:v>9552.6</c:v>
                </c:pt>
                <c:pt idx="2">
                  <c:v>10042.200000000001</c:v>
                </c:pt>
                <c:pt idx="3">
                  <c:v>10446.799999999999</c:v>
                </c:pt>
              </c:numCache>
            </c:numRef>
          </c:val>
        </c:ser>
        <c:ser>
          <c:idx val="1"/>
          <c:order val="1"/>
          <c:tx>
            <c:strRef>
              <c:f>МБТ!$A$5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МБТ!$B$5:$E$5</c:f>
              <c:numCache>
                <c:formatCode>#,##0.00</c:formatCode>
                <c:ptCount val="4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МБТ!$A$6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МБТ!$B$6:$E$6</c:f>
              <c:numCache>
                <c:formatCode>#,##0.00</c:formatCode>
                <c:ptCount val="4"/>
                <c:pt idx="0">
                  <c:v>1576</c:v>
                </c:pt>
                <c:pt idx="1">
                  <c:v>1552.9</c:v>
                </c:pt>
                <c:pt idx="2">
                  <c:v>1628.4</c:v>
                </c:pt>
                <c:pt idx="3">
                  <c:v>1702.7</c:v>
                </c:pt>
              </c:numCache>
            </c:numRef>
          </c:val>
        </c:ser>
        <c:ser>
          <c:idx val="3"/>
          <c:order val="3"/>
          <c:tx>
            <c:strRef>
              <c:f>МБТ!$A$7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invertIfNegative val="0"/>
          <c:cat>
            <c:strRef>
              <c:f>МБТ!$B$3:$E$3</c:f>
              <c:strCache>
                <c:ptCount val="4"/>
                <c:pt idx="0">
                  <c:v>2023 год факт</c:v>
                </c:pt>
                <c:pt idx="1">
                  <c:v>2024 год план</c:v>
                </c:pt>
                <c:pt idx="2">
                  <c:v>2025год план</c:v>
                </c:pt>
                <c:pt idx="3">
                  <c:v>2026год план</c:v>
                </c:pt>
              </c:strCache>
            </c:strRef>
          </c:cat>
          <c:val>
            <c:numRef>
              <c:f>МБТ!$B$7:$E$7</c:f>
              <c:numCache>
                <c:formatCode>#,##0.00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81331456"/>
        <c:axId val="381323616"/>
        <c:axId val="0"/>
      </c:bar3DChart>
      <c:catAx>
        <c:axId val="38133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1323616"/>
        <c:crosses val="autoZero"/>
        <c:auto val="1"/>
        <c:lblAlgn val="ctr"/>
        <c:lblOffset val="100"/>
        <c:noMultiLvlLbl val="0"/>
      </c:catAx>
      <c:valAx>
        <c:axId val="3813236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381331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352322423030269"/>
          <c:y val="6.4366779034666463E-2"/>
          <c:w val="0.20093559734280694"/>
          <c:h val="0.7613909324896097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5.4855926359031519E-2</c:v>
                </c:pt>
                <c:pt idx="5">
                  <c:v>3.2412821204761473E-2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0.29198210807825625</c:v>
                </c:pt>
                <c:pt idx="2">
                  <c:v>0.6919489181739179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50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бюджета'!$B$9:$B$13</c:f>
              <c:numCache>
                <c:formatCode>#,##0_р_.</c:formatCode>
                <c:ptCount val="5"/>
                <c:pt idx="0">
                  <c:v>381019</c:v>
                </c:pt>
                <c:pt idx="1">
                  <c:v>11613</c:v>
                </c:pt>
                <c:pt idx="2">
                  <c:v>23509</c:v>
                </c:pt>
                <c:pt idx="3">
                  <c:v>16946</c:v>
                </c:pt>
                <c:pt idx="4">
                  <c:v>4318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бюджета'!$A$9:$A$13</c:f>
              <c:strCache>
                <c:ptCount val="5"/>
                <c:pt idx="0">
                  <c:v>Налог на доходы физических лиц</c:v>
                </c:pt>
                <c:pt idx="1">
                  <c:v>Акцизы по подакцизным товарам (продукции), производимым на территории Российской Федерации</c:v>
                </c:pt>
                <c:pt idx="2">
                  <c:v>Налоги на совокупный доход (единый налог на вмененный доход, единый сельскохозяйственный налог, налог, взимаемый в связи с применением патентной системы налогообложения)</c:v>
                </c:pt>
                <c:pt idx="3">
                  <c:v>Земельный налог</c:v>
                </c:pt>
                <c:pt idx="4">
                  <c:v>Налог на имущество физических лиц</c:v>
                </c:pt>
              </c:strCache>
            </c:strRef>
          </c:cat>
          <c:val>
            <c:numRef>
              <c:f>'структура доходов бюджета'!$C$9:$C$13</c:f>
              <c:numCache>
                <c:formatCode>0%</c:formatCode>
                <c:ptCount val="5"/>
                <c:pt idx="0">
                  <c:v>0.87108972233972426</c:v>
                </c:pt>
                <c:pt idx="1">
                  <c:v>2.6549765091848514E-2</c:v>
                </c:pt>
                <c:pt idx="2">
                  <c:v>5.3746527817469122E-2</c:v>
                </c:pt>
                <c:pt idx="3">
                  <c:v>3.8742126861832843E-2</c:v>
                </c:pt>
                <c:pt idx="4">
                  <c:v>9.8718578891417268E-3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бюджета'!$B$16:$B$21</c:f>
              <c:numCache>
                <c:formatCode>#,##0_р_.</c:formatCode>
                <c:ptCount val="6"/>
                <c:pt idx="0">
                  <c:v>3248</c:v>
                </c:pt>
                <c:pt idx="1">
                  <c:v>44964</c:v>
                </c:pt>
                <c:pt idx="2">
                  <c:v>5505</c:v>
                </c:pt>
                <c:pt idx="3">
                  <c:v>7164</c:v>
                </c:pt>
                <c:pt idx="4">
                  <c:v>3659</c:v>
                </c:pt>
                <c:pt idx="5">
                  <c:v>2162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бюджета'!$A$16:$A$21</c:f>
              <c:strCache>
                <c:ptCount val="6"/>
                <c:pt idx="0">
                  <c:v>Государственная пошлина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 на окружающую среду</c:v>
                </c:pt>
                <c:pt idx="3">
                  <c:v>Доходы от оказания платных услуг и компенсации затрат</c:v>
                </c:pt>
                <c:pt idx="4">
                  <c:v>Доходы от продажи материальных и нематериальных активов</c:v>
                </c:pt>
                <c:pt idx="5">
                  <c:v>Штрафы, санкции, возмещение ущерба</c:v>
                </c:pt>
              </c:strCache>
            </c:strRef>
          </c:cat>
          <c:val>
            <c:numRef>
              <c:f>'структура доходов бюджета'!$C$16:$C$21</c:f>
              <c:numCache>
                <c:formatCode>0%</c:formatCode>
                <c:ptCount val="6"/>
                <c:pt idx="0">
                  <c:v>4.8694192078198556E-2</c:v>
                </c:pt>
                <c:pt idx="1">
                  <c:v>0.6741027255554557</c:v>
                </c:pt>
                <c:pt idx="2">
                  <c:v>8.2531258433030524E-2</c:v>
                </c:pt>
                <c:pt idx="3">
                  <c:v>0.10740307636952416</c:v>
                </c:pt>
                <c:pt idx="4">
                  <c:v>5.4855926359031519E-2</c:v>
                </c:pt>
                <c:pt idx="5">
                  <c:v>3.2412821204761473E-2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бюджета'!$B$24:$B$26</c:f>
              <c:numCache>
                <c:formatCode>#,##0_р_.</c:formatCode>
                <c:ptCount val="3"/>
                <c:pt idx="0">
                  <c:v>9654</c:v>
                </c:pt>
                <c:pt idx="1">
                  <c:v>175418.5</c:v>
                </c:pt>
                <c:pt idx="2">
                  <c:v>415712.6</c:v>
                </c:pt>
              </c:numCache>
            </c:numRef>
          </c:val>
        </c:ser>
        <c:ser>
          <c:idx val="1"/>
          <c:order val="1"/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9999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numFmt formatCode="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5" b="0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доходов бюджета'!$A$24:$A$26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'структура доходов бюджета'!$C$24:$C$26</c:f>
              <c:numCache>
                <c:formatCode>0%</c:formatCode>
                <c:ptCount val="3"/>
                <c:pt idx="0">
                  <c:v>1.6068973747850941E-2</c:v>
                </c:pt>
                <c:pt idx="1">
                  <c:v>0.29198210807825625</c:v>
                </c:pt>
                <c:pt idx="2">
                  <c:v>0.6919489181739179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802126999439087"/>
          <c:y val="0.10338894499698549"/>
          <c:w val="0.56425217658742532"/>
          <c:h val="0.76029759159786425"/>
        </c:manualLayout>
      </c:layout>
      <c:pieChart>
        <c:varyColors val="0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175910190069626E-2"/>
          <c:y val="0.14606858103236847"/>
          <c:w val="0.52553691293810478"/>
          <c:h val="0.7055621946041192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0.54882592254770812"/>
          <c:y val="1.7433051173983881E-4"/>
          <c:w val="0.45117407745229382"/>
          <c:h val="0.51098164033783477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436660632478736E-2"/>
          <c:y val="0.10209296472727521"/>
          <c:w val="0.81793934660854672"/>
          <c:h val="0.795814070545449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2.7368261099715283E-2"/>
                  <c:y val="-4.520633933651456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Дотации  96,2%</a:t>
                    </a:r>
                    <a:endParaRPr lang="ru-RU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297090355973519"/>
                  <c:y val="3.7200231720285047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Субвенции 3,8 %</a:t>
                    </a:r>
                    <a:endParaRPr lang="ru-RU" sz="12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/>
                      <a:t>Национальная экономика
</a:t>
                    </a:r>
                    <a:r>
                      <a:rPr lang="ru-RU" dirty="0" smtClean="0"/>
                      <a:t>8%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767730343762896E-2"/>
                  <c:y val="-7.6464212557536869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Остальные отрасли
</a:t>
                    </a:r>
                    <a:r>
                      <a:rPr lang="ru-RU" dirty="0" smtClean="0"/>
                      <a:t>1%</a:t>
                    </a:r>
                    <a:endParaRPr lang="ru-RU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 baseline="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9552.6</c:v>
                </c:pt>
                <c:pt idx="1">
                  <c:v>0</c:v>
                </c:pt>
                <c:pt idx="2">
                  <c:v>1552.9</c:v>
                </c:pt>
              </c:numCache>
            </c:numRef>
          </c:val>
          <c:extLst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0.86016838503444237</c:v>
                </c:pt>
                <c:pt idx="1">
                  <c:v>0</c:v>
                </c:pt>
                <c:pt idx="2">
                  <c:v>0.13983161496555763</c:v>
                </c:pt>
              </c:numCache>
            </c:numRef>
          </c:val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Лист1!$B$2:$B$4</c:f>
              <c:numCache>
                <c:formatCode>General</c:formatCode>
                <c:ptCount val="3"/>
                <c:pt idx="0">
                  <c:v>9552.6</c:v>
                </c:pt>
                <c:pt idx="1">
                  <c:v>0</c:v>
                </c:pt>
                <c:pt idx="2">
                  <c:v>1552.9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56BF3-7673-42B6-96E3-A0B5433D8EB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97E479-0DC8-445F-A54D-BC3EC60BD26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600" b="1" dirty="0" smtClean="0"/>
            <a:t>Уровни бюджетной системы Российской Федерации </a:t>
          </a:r>
          <a:endParaRPr lang="ru-RU" sz="1600" b="1" dirty="0"/>
        </a:p>
      </dgm:t>
    </dgm:pt>
    <dgm:pt modelId="{561E3BCA-C402-4AEF-A466-1676F3E92727}" type="parTrans" cxnId="{876BAAE9-23E4-4D6D-961F-0C48A1543105}">
      <dgm:prSet/>
      <dgm:spPr/>
      <dgm:t>
        <a:bodyPr/>
        <a:lstStyle/>
        <a:p>
          <a:endParaRPr lang="ru-RU"/>
        </a:p>
      </dgm:t>
    </dgm:pt>
    <dgm:pt modelId="{2206E555-927B-4141-8039-7432AE82C86D}" type="sibTrans" cxnId="{876BAAE9-23E4-4D6D-961F-0C48A1543105}">
      <dgm:prSet/>
      <dgm:spPr/>
      <dgm:t>
        <a:bodyPr/>
        <a:lstStyle/>
        <a:p>
          <a:endParaRPr lang="ru-RU"/>
        </a:p>
      </dgm:t>
    </dgm:pt>
    <dgm:pt modelId="{D3ADE227-BB4F-4D06-9D82-FAFF3B4BA8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dirty="0" smtClean="0"/>
            <a:t>) </a:t>
          </a:r>
          <a:endParaRPr lang="ru-RU" sz="1200" dirty="0"/>
        </a:p>
      </dgm:t>
    </dgm:pt>
    <dgm:pt modelId="{AE9A4624-2A33-4A0F-AF49-0C374FDBBAFA}" type="parTrans" cxnId="{568F9458-7437-4EC6-BE9A-EDCF896A9075}">
      <dgm:prSet/>
      <dgm:spPr/>
      <dgm:t>
        <a:bodyPr/>
        <a:lstStyle/>
        <a:p>
          <a:endParaRPr lang="ru-RU"/>
        </a:p>
      </dgm:t>
    </dgm:pt>
    <dgm:pt modelId="{1AF3A416-3828-451E-BE71-BBE1EBF3236A}" type="sibTrans" cxnId="{568F9458-7437-4EC6-BE9A-EDCF896A9075}">
      <dgm:prSet/>
      <dgm:spPr/>
      <dgm:t>
        <a:bodyPr/>
        <a:lstStyle/>
        <a:p>
          <a:endParaRPr lang="ru-RU"/>
        </a:p>
      </dgm:t>
    </dgm:pt>
    <dgm:pt modelId="{17F1BAE3-3D90-44AD-B0D9-AD5EA8DBECE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4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dirty="0"/>
        </a:p>
      </dgm:t>
    </dgm:pt>
    <dgm:pt modelId="{2568FA19-3BEA-4037-AB27-7EA1EB8EC0ED}" type="parTrans" cxnId="{F9B0C352-9DCA-40E7-8DD6-9E4979621FB8}">
      <dgm:prSet/>
      <dgm:spPr/>
      <dgm:t>
        <a:bodyPr/>
        <a:lstStyle/>
        <a:p>
          <a:endParaRPr lang="ru-RU"/>
        </a:p>
      </dgm:t>
    </dgm:pt>
    <dgm:pt modelId="{9DD97A50-D318-4F52-BDE4-D9A68EDDFC7D}" type="sibTrans" cxnId="{F9B0C352-9DCA-40E7-8DD6-9E4979621FB8}">
      <dgm:prSet/>
      <dgm:spPr/>
      <dgm:t>
        <a:bodyPr/>
        <a:lstStyle/>
        <a:p>
          <a:endParaRPr lang="ru-RU"/>
        </a:p>
      </dgm:t>
    </dgm:pt>
    <dgm:pt modelId="{ACCDDCC2-FEB9-4225-8CF0-BF4EA19706DB}">
      <dgm:prSet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Местные бюджеты </a:t>
          </a:r>
        </a:p>
        <a:p>
          <a:pPr rtl="0"/>
          <a:r>
            <a:rPr lang="ru-RU" dirty="0" smtClean="0"/>
            <a:t>(бюджеты внутригородских муниципальных образований)</a:t>
          </a:r>
          <a:endParaRPr lang="ru-RU" dirty="0"/>
        </a:p>
      </dgm:t>
    </dgm:pt>
    <dgm:pt modelId="{E99262E9-E3C9-4E57-80CE-6DAC750EF480}" type="parTrans" cxnId="{A0DC5077-4D86-4386-BCF6-7266E3A9308F}">
      <dgm:prSet/>
      <dgm:spPr/>
      <dgm:t>
        <a:bodyPr/>
        <a:lstStyle/>
        <a:p>
          <a:endParaRPr lang="ru-RU"/>
        </a:p>
      </dgm:t>
    </dgm:pt>
    <dgm:pt modelId="{C7E07049-D554-442B-9FFE-4027FD3D2D9E}" type="sibTrans" cxnId="{A0DC5077-4D86-4386-BCF6-7266E3A9308F}">
      <dgm:prSet/>
      <dgm:spPr/>
      <dgm:t>
        <a:bodyPr/>
        <a:lstStyle/>
        <a:p>
          <a:endParaRPr lang="ru-RU"/>
        </a:p>
      </dgm:t>
    </dgm:pt>
    <dgm:pt modelId="{7CD10BD0-DB31-4A9E-894B-4778A9D86642}" type="pres">
      <dgm:prSet presAssocID="{8BF56BF3-7673-42B6-96E3-A0B5433D8EB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0A5CC77-60CD-484B-9BD1-78F683C6DBDE}" type="pres">
      <dgm:prSet presAssocID="{8BF56BF3-7673-42B6-96E3-A0B5433D8EBC}" presName="pyramid" presStyleLbl="node1" presStyleIdx="0" presStyleCnt="1" custAng="10800000" custScaleX="128561" custScaleY="70724" custLinFactNeighborX="16629" custLinFactNeighborY="15601"/>
      <dgm:spPr/>
    </dgm:pt>
    <dgm:pt modelId="{F96C2A93-718A-47A7-8332-B15E4FE2E7DC}" type="pres">
      <dgm:prSet presAssocID="{8BF56BF3-7673-42B6-96E3-A0B5433D8EBC}" presName="theList" presStyleCnt="0"/>
      <dgm:spPr/>
    </dgm:pt>
    <dgm:pt modelId="{7C65E30A-01EF-4439-93EB-41060A7CE24D}" type="pres">
      <dgm:prSet presAssocID="{0497E479-0DC8-445F-A54D-BC3EC60BD261}" presName="aNode" presStyleLbl="fgAcc1" presStyleIdx="0" presStyleCnt="4" custLinFactNeighborX="-14219" custLinFactNeighborY="-61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8C1E79-1586-41EA-B871-2E3120B7ED57}" type="pres">
      <dgm:prSet presAssocID="{0497E479-0DC8-445F-A54D-BC3EC60BD261}" presName="aSpace" presStyleCnt="0"/>
      <dgm:spPr/>
    </dgm:pt>
    <dgm:pt modelId="{2971A63C-C21B-46E6-9CF5-3D7221E99091}" type="pres">
      <dgm:prSet presAssocID="{D3ADE227-BB4F-4D06-9D82-FAFF3B4BA841}" presName="aNode" presStyleLbl="fgAcc1" presStyleIdx="1" presStyleCnt="4" custScaleX="253846" custLinFactNeighborX="-12763" custLinFactNeighborY="75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B7DA0-4465-47FD-95FE-5C892108B063}" type="pres">
      <dgm:prSet presAssocID="{D3ADE227-BB4F-4D06-9D82-FAFF3B4BA841}" presName="aSpace" presStyleCnt="0"/>
      <dgm:spPr/>
    </dgm:pt>
    <dgm:pt modelId="{DE47E6CA-C60C-4105-8C60-1CE958040ED8}" type="pres">
      <dgm:prSet presAssocID="{17F1BAE3-3D90-44AD-B0D9-AD5EA8DBECE5}" presName="aNode" presStyleLbl="fgAcc1" presStyleIdx="2" presStyleCnt="4" custScaleX="176923" custScaleY="94444" custLinFactY="2950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B4559-4EED-4BA3-A6CD-3BFCA6649A74}" type="pres">
      <dgm:prSet presAssocID="{17F1BAE3-3D90-44AD-B0D9-AD5EA8DBECE5}" presName="aSpace" presStyleCnt="0"/>
      <dgm:spPr/>
    </dgm:pt>
    <dgm:pt modelId="{469458CD-E069-4C1A-8628-862242290302}" type="pres">
      <dgm:prSet presAssocID="{ACCDDCC2-FEB9-4225-8CF0-BF4EA19706DB}" presName="aNode" presStyleLbl="fgAcc1" presStyleIdx="3" presStyleCnt="4" custScaleX="176923" custScaleY="92120" custLinFactY="9635" custLinFactNeighborX="-70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C54F2-3827-4D86-B11A-2D2142E751E1}" type="pres">
      <dgm:prSet presAssocID="{ACCDDCC2-FEB9-4225-8CF0-BF4EA19706DB}" presName="aSpace" presStyleCnt="0"/>
      <dgm:spPr/>
    </dgm:pt>
  </dgm:ptLst>
  <dgm:cxnLst>
    <dgm:cxn modelId="{83F7B2A3-64A8-4A87-B781-7847BB2E4FF9}" type="presOf" srcId="{8BF56BF3-7673-42B6-96E3-A0B5433D8EBC}" destId="{7CD10BD0-DB31-4A9E-894B-4778A9D86642}" srcOrd="0" destOrd="0" presId="urn:microsoft.com/office/officeart/2005/8/layout/pyramid2"/>
    <dgm:cxn modelId="{CFC7B518-BE2E-4705-87BE-5AD50E1E7FEE}" type="presOf" srcId="{ACCDDCC2-FEB9-4225-8CF0-BF4EA19706DB}" destId="{469458CD-E069-4C1A-8628-862242290302}" srcOrd="0" destOrd="0" presId="urn:microsoft.com/office/officeart/2005/8/layout/pyramid2"/>
    <dgm:cxn modelId="{62C9ADA4-A6BF-42F8-99C5-FC94DF946089}" type="presOf" srcId="{0497E479-0DC8-445F-A54D-BC3EC60BD261}" destId="{7C65E30A-01EF-4439-93EB-41060A7CE24D}" srcOrd="0" destOrd="0" presId="urn:microsoft.com/office/officeart/2005/8/layout/pyramid2"/>
    <dgm:cxn modelId="{876BAAE9-23E4-4D6D-961F-0C48A1543105}" srcId="{8BF56BF3-7673-42B6-96E3-A0B5433D8EBC}" destId="{0497E479-0DC8-445F-A54D-BC3EC60BD261}" srcOrd="0" destOrd="0" parTransId="{561E3BCA-C402-4AEF-A466-1676F3E92727}" sibTransId="{2206E555-927B-4141-8039-7432AE82C86D}"/>
    <dgm:cxn modelId="{568F9458-7437-4EC6-BE9A-EDCF896A9075}" srcId="{8BF56BF3-7673-42B6-96E3-A0B5433D8EBC}" destId="{D3ADE227-BB4F-4D06-9D82-FAFF3B4BA841}" srcOrd="1" destOrd="0" parTransId="{AE9A4624-2A33-4A0F-AF49-0C374FDBBAFA}" sibTransId="{1AF3A416-3828-451E-BE71-BBE1EBF3236A}"/>
    <dgm:cxn modelId="{A0DC5077-4D86-4386-BCF6-7266E3A9308F}" srcId="{8BF56BF3-7673-42B6-96E3-A0B5433D8EBC}" destId="{ACCDDCC2-FEB9-4225-8CF0-BF4EA19706DB}" srcOrd="3" destOrd="0" parTransId="{E99262E9-E3C9-4E57-80CE-6DAC750EF480}" sibTransId="{C7E07049-D554-442B-9FFE-4027FD3D2D9E}"/>
    <dgm:cxn modelId="{F9B0C352-9DCA-40E7-8DD6-9E4979621FB8}" srcId="{8BF56BF3-7673-42B6-96E3-A0B5433D8EBC}" destId="{17F1BAE3-3D90-44AD-B0D9-AD5EA8DBECE5}" srcOrd="2" destOrd="0" parTransId="{2568FA19-3BEA-4037-AB27-7EA1EB8EC0ED}" sibTransId="{9DD97A50-D318-4F52-BDE4-D9A68EDDFC7D}"/>
    <dgm:cxn modelId="{583FB29F-2B1C-4957-BEC4-59D9F8AF2536}" type="presOf" srcId="{17F1BAE3-3D90-44AD-B0D9-AD5EA8DBECE5}" destId="{DE47E6CA-C60C-4105-8C60-1CE958040ED8}" srcOrd="0" destOrd="0" presId="urn:microsoft.com/office/officeart/2005/8/layout/pyramid2"/>
    <dgm:cxn modelId="{F889ECB9-2EE0-4FB2-957D-3353ADAC9140}" type="presOf" srcId="{D3ADE227-BB4F-4D06-9D82-FAFF3B4BA841}" destId="{2971A63C-C21B-46E6-9CF5-3D7221E99091}" srcOrd="0" destOrd="0" presId="urn:microsoft.com/office/officeart/2005/8/layout/pyramid2"/>
    <dgm:cxn modelId="{FD3454C4-EBDE-401E-8D7C-A6A7E771AEE4}" type="presParOf" srcId="{7CD10BD0-DB31-4A9E-894B-4778A9D86642}" destId="{A0A5CC77-60CD-484B-9BD1-78F683C6DBDE}" srcOrd="0" destOrd="0" presId="urn:microsoft.com/office/officeart/2005/8/layout/pyramid2"/>
    <dgm:cxn modelId="{D00C3A61-7972-4105-98F0-43DD7175A686}" type="presParOf" srcId="{7CD10BD0-DB31-4A9E-894B-4778A9D86642}" destId="{F96C2A93-718A-47A7-8332-B15E4FE2E7DC}" srcOrd="1" destOrd="0" presId="urn:microsoft.com/office/officeart/2005/8/layout/pyramid2"/>
    <dgm:cxn modelId="{32EF0933-C78B-4565-80BE-84030AAF2290}" type="presParOf" srcId="{F96C2A93-718A-47A7-8332-B15E4FE2E7DC}" destId="{7C65E30A-01EF-4439-93EB-41060A7CE24D}" srcOrd="0" destOrd="0" presId="urn:microsoft.com/office/officeart/2005/8/layout/pyramid2"/>
    <dgm:cxn modelId="{BEC331D1-D349-41CC-99E3-390D0AB68ECC}" type="presParOf" srcId="{F96C2A93-718A-47A7-8332-B15E4FE2E7DC}" destId="{C58C1E79-1586-41EA-B871-2E3120B7ED57}" srcOrd="1" destOrd="0" presId="urn:microsoft.com/office/officeart/2005/8/layout/pyramid2"/>
    <dgm:cxn modelId="{2DCECAEC-7110-4BE5-8960-8D026623CED7}" type="presParOf" srcId="{F96C2A93-718A-47A7-8332-B15E4FE2E7DC}" destId="{2971A63C-C21B-46E6-9CF5-3D7221E99091}" srcOrd="2" destOrd="0" presId="urn:microsoft.com/office/officeart/2005/8/layout/pyramid2"/>
    <dgm:cxn modelId="{E2AF2C32-A475-410F-9135-2E926626B594}" type="presParOf" srcId="{F96C2A93-718A-47A7-8332-B15E4FE2E7DC}" destId="{1A6B7DA0-4465-47FD-95FE-5C892108B063}" srcOrd="3" destOrd="0" presId="urn:microsoft.com/office/officeart/2005/8/layout/pyramid2"/>
    <dgm:cxn modelId="{FDC5583F-F106-43CA-B5F3-03B4F44829FB}" type="presParOf" srcId="{F96C2A93-718A-47A7-8332-B15E4FE2E7DC}" destId="{DE47E6CA-C60C-4105-8C60-1CE958040ED8}" srcOrd="4" destOrd="0" presId="urn:microsoft.com/office/officeart/2005/8/layout/pyramid2"/>
    <dgm:cxn modelId="{B0BEBB90-7920-4480-83EE-2F497C5DCB53}" type="presParOf" srcId="{F96C2A93-718A-47A7-8332-B15E4FE2E7DC}" destId="{130B4559-4EED-4BA3-A6CD-3BFCA6649A74}" srcOrd="5" destOrd="0" presId="urn:microsoft.com/office/officeart/2005/8/layout/pyramid2"/>
    <dgm:cxn modelId="{1AD3B681-5BB2-413A-942A-C60BBAB9B0C1}" type="presParOf" srcId="{F96C2A93-718A-47A7-8332-B15E4FE2E7DC}" destId="{469458CD-E069-4C1A-8628-862242290302}" srcOrd="6" destOrd="0" presId="urn:microsoft.com/office/officeart/2005/8/layout/pyramid2"/>
    <dgm:cxn modelId="{E6C1A242-188E-446E-8255-02C9ADC36FC6}" type="presParOf" srcId="{F96C2A93-718A-47A7-8332-B15E4FE2E7DC}" destId="{D5DC54F2-3827-4D86-B11A-2D2142E751E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87C888-2D2C-4A40-9D0D-9F35CEC76C38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EBDFF96-3F39-46F7-B0BF-D4AB114F203C}">
      <dgm:prSet/>
      <dgm:spPr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72CF5-421C-46F0-8F2D-2EA136A9AF80}" type="parTrans" cxnId="{2EA4161B-866E-4F06-8A39-3FD84C981975}">
      <dgm:prSet/>
      <dgm:spPr/>
      <dgm:t>
        <a:bodyPr/>
        <a:lstStyle/>
        <a:p>
          <a:endParaRPr lang="ru-RU"/>
        </a:p>
      </dgm:t>
    </dgm:pt>
    <dgm:pt modelId="{99D6746B-7139-40F4-8698-101B9A3573B8}" type="sibTrans" cxnId="{2EA4161B-866E-4F06-8A39-3FD84C981975}">
      <dgm:prSet/>
      <dgm:spPr/>
      <dgm:t>
        <a:bodyPr/>
        <a:lstStyle/>
        <a:p>
          <a:endParaRPr lang="ru-RU"/>
        </a:p>
      </dgm:t>
    </dgm:pt>
    <dgm:pt modelId="{76F60F58-8547-4806-867A-D733FC610825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D7F28F-79CA-4A6F-AAFE-EE2C1BE21B36}" type="parTrans" cxnId="{84476332-E4EB-43E8-BBC8-61106A95B702}">
      <dgm:prSet/>
      <dgm:spPr/>
      <dgm:t>
        <a:bodyPr/>
        <a:lstStyle/>
        <a:p>
          <a:endParaRPr lang="ru-RU"/>
        </a:p>
      </dgm:t>
    </dgm:pt>
    <dgm:pt modelId="{DE9492DF-1773-4112-A6D0-E905DF16EB18}" type="sibTrans" cxnId="{84476332-E4EB-43E8-BBC8-61106A95B702}">
      <dgm:prSet/>
      <dgm:spPr/>
      <dgm:t>
        <a:bodyPr/>
        <a:lstStyle/>
        <a:p>
          <a:endParaRPr lang="ru-RU"/>
        </a:p>
      </dgm:t>
    </dgm:pt>
    <dgm:pt modelId="{732F433C-2B2D-4196-A514-30CB863CA28B}">
      <dgm:prSet custT="1"/>
      <dgm:spPr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76C40-AC38-4844-9AA4-E39A33F0712B}" type="parTrans" cxnId="{99051BC1-224A-421A-B39F-5A1285DA9223}">
      <dgm:prSet/>
      <dgm:spPr/>
      <dgm:t>
        <a:bodyPr/>
        <a:lstStyle/>
        <a:p>
          <a:endParaRPr lang="ru-RU"/>
        </a:p>
      </dgm:t>
    </dgm:pt>
    <dgm:pt modelId="{F156AEE1-8E07-4126-A979-703E4B98CB3D}" type="sibTrans" cxnId="{99051BC1-224A-421A-B39F-5A1285DA9223}">
      <dgm:prSet/>
      <dgm:spPr/>
      <dgm:t>
        <a:bodyPr/>
        <a:lstStyle/>
        <a:p>
          <a:endParaRPr lang="ru-RU"/>
        </a:p>
      </dgm:t>
    </dgm:pt>
    <dgm:pt modelId="{FD190CAB-DE1F-440A-9ECC-79FA429BE595}">
      <dgm:prSet custT="1"/>
      <dgm:spPr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gm:spPr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BD7C4-9FB0-46EA-9AC0-EFF0EA3A3DFE}" type="parTrans" cxnId="{8DEE285D-625F-4E74-B868-EEAF71FAEC1C}">
      <dgm:prSet/>
      <dgm:spPr/>
      <dgm:t>
        <a:bodyPr/>
        <a:lstStyle/>
        <a:p>
          <a:endParaRPr lang="ru-RU"/>
        </a:p>
      </dgm:t>
    </dgm:pt>
    <dgm:pt modelId="{9B98FFBE-5E75-4248-BAB9-A8D7A99915D5}" type="sibTrans" cxnId="{8DEE285D-625F-4E74-B868-EEAF71FAEC1C}">
      <dgm:prSet/>
      <dgm:spPr/>
      <dgm:t>
        <a:bodyPr/>
        <a:lstStyle/>
        <a:p>
          <a:endParaRPr lang="ru-RU" dirty="0"/>
        </a:p>
      </dgm:t>
    </dgm:pt>
    <dgm:pt modelId="{8AD06B7D-0410-483A-AB8F-6C288975DD0E}" type="pres">
      <dgm:prSet presAssocID="{B687C888-2D2C-4A40-9D0D-9F35CEC76C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4ECDAE-9762-40F3-8050-A7D2A339FB54}" type="pres">
      <dgm:prSet presAssocID="{B687C888-2D2C-4A40-9D0D-9F35CEC76C38}" presName="Name1" presStyleCnt="0"/>
      <dgm:spPr/>
      <dgm:t>
        <a:bodyPr/>
        <a:lstStyle/>
        <a:p>
          <a:endParaRPr lang="ru-RU"/>
        </a:p>
      </dgm:t>
    </dgm:pt>
    <dgm:pt modelId="{8BD0E639-3C8F-4A61-A7C2-A0D19F809682}" type="pres">
      <dgm:prSet presAssocID="{B687C888-2D2C-4A40-9D0D-9F35CEC76C38}" presName="cycle" presStyleCnt="0"/>
      <dgm:spPr/>
      <dgm:t>
        <a:bodyPr/>
        <a:lstStyle/>
        <a:p>
          <a:endParaRPr lang="ru-RU"/>
        </a:p>
      </dgm:t>
    </dgm:pt>
    <dgm:pt modelId="{0EAD4ADA-2A59-4EF1-8653-CB7F7981888C}" type="pres">
      <dgm:prSet presAssocID="{B687C888-2D2C-4A40-9D0D-9F35CEC76C38}" presName="srcNode" presStyleLbl="node1" presStyleIdx="0" presStyleCnt="4"/>
      <dgm:spPr/>
      <dgm:t>
        <a:bodyPr/>
        <a:lstStyle/>
        <a:p>
          <a:endParaRPr lang="ru-RU"/>
        </a:p>
      </dgm:t>
    </dgm:pt>
    <dgm:pt modelId="{4C9518E1-12EB-4B3C-8B5F-D974E14EFB87}" type="pres">
      <dgm:prSet presAssocID="{B687C888-2D2C-4A40-9D0D-9F35CEC76C38}" presName="conn" presStyleLbl="parChTrans1D2" presStyleIdx="0" presStyleCnt="1"/>
      <dgm:spPr/>
      <dgm:t>
        <a:bodyPr/>
        <a:lstStyle/>
        <a:p>
          <a:endParaRPr lang="ru-RU"/>
        </a:p>
      </dgm:t>
    </dgm:pt>
    <dgm:pt modelId="{F75459F7-9FDB-482E-96CE-B9EB44E43125}" type="pres">
      <dgm:prSet presAssocID="{B687C888-2D2C-4A40-9D0D-9F35CEC76C38}" presName="extraNode" presStyleLbl="node1" presStyleIdx="0" presStyleCnt="4"/>
      <dgm:spPr/>
      <dgm:t>
        <a:bodyPr/>
        <a:lstStyle/>
        <a:p>
          <a:endParaRPr lang="ru-RU"/>
        </a:p>
      </dgm:t>
    </dgm:pt>
    <dgm:pt modelId="{2F5125A3-AB0A-4860-ADFD-47CFD27FD192}" type="pres">
      <dgm:prSet presAssocID="{B687C888-2D2C-4A40-9D0D-9F35CEC76C38}" presName="dstNode" presStyleLbl="node1" presStyleIdx="0" presStyleCnt="4"/>
      <dgm:spPr/>
      <dgm:t>
        <a:bodyPr/>
        <a:lstStyle/>
        <a:p>
          <a:endParaRPr lang="ru-RU"/>
        </a:p>
      </dgm:t>
    </dgm:pt>
    <dgm:pt modelId="{5244B001-A17A-4B8C-9581-5FC16B84669E}" type="pres">
      <dgm:prSet presAssocID="{FD190CAB-DE1F-440A-9ECC-79FA429BE595}" presName="text_1" presStyleLbl="node1" presStyleIdx="0" presStyleCnt="4" custScaleY="1250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51564-DC84-4048-967D-B6F7E9FBBF78}" type="pres">
      <dgm:prSet presAssocID="{FD190CAB-DE1F-440A-9ECC-79FA429BE595}" presName="accent_1" presStyleCnt="0"/>
      <dgm:spPr/>
      <dgm:t>
        <a:bodyPr/>
        <a:lstStyle/>
        <a:p>
          <a:endParaRPr lang="ru-RU"/>
        </a:p>
      </dgm:t>
    </dgm:pt>
    <dgm:pt modelId="{89611791-A850-4B89-89EB-5C21F0941E7C}" type="pres">
      <dgm:prSet presAssocID="{FD190CAB-DE1F-440A-9ECC-79FA429BE595}" presName="accentRepeatNode" presStyleLbl="solidFgAcc1" presStyleIdx="0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6B8FCFB-CF53-4F5C-A7F0-C7F64F465CC0}" type="pres">
      <dgm:prSet presAssocID="{732F433C-2B2D-4196-A514-30CB863CA28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2F0470-829F-42C3-9EF1-4EEC01DD9A73}" type="pres">
      <dgm:prSet presAssocID="{732F433C-2B2D-4196-A514-30CB863CA28B}" presName="accent_2" presStyleCnt="0"/>
      <dgm:spPr/>
      <dgm:t>
        <a:bodyPr/>
        <a:lstStyle/>
        <a:p>
          <a:endParaRPr lang="ru-RU"/>
        </a:p>
      </dgm:t>
    </dgm:pt>
    <dgm:pt modelId="{4D556A40-5431-4055-AE3D-37731D8F9AED}" type="pres">
      <dgm:prSet presAssocID="{732F433C-2B2D-4196-A514-30CB863CA28B}" presName="accentRepeatNode" presStyleLbl="solidFgAcc1" presStyleIdx="1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C285525D-0608-40F3-B875-FCB296F56181}" type="pres">
      <dgm:prSet presAssocID="{76F60F58-8547-4806-867A-D733FC610825}" presName="text_3" presStyleLbl="node1" presStyleIdx="2" presStyleCnt="4" custScaleY="13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B9F46-5F7F-41FF-86F9-66EA3101C120}" type="pres">
      <dgm:prSet presAssocID="{76F60F58-8547-4806-867A-D733FC610825}" presName="accent_3" presStyleCnt="0"/>
      <dgm:spPr/>
      <dgm:t>
        <a:bodyPr/>
        <a:lstStyle/>
        <a:p>
          <a:endParaRPr lang="ru-RU"/>
        </a:p>
      </dgm:t>
    </dgm:pt>
    <dgm:pt modelId="{0AFC0337-A094-4E6F-ADC3-86192D44916D}" type="pres">
      <dgm:prSet presAssocID="{76F60F58-8547-4806-867A-D733FC610825}" presName="accentRepeatNode" presStyleLbl="solidFgAcc1" presStyleIdx="2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  <dgm:pt modelId="{6ABFB54C-78EB-4035-AEF4-2CC6CDAEC6BA}" type="pres">
      <dgm:prSet presAssocID="{0EBDFF96-3F39-46F7-B0BF-D4AB114F203C}" presName="text_4" presStyleLbl="node1" presStyleIdx="3" presStyleCnt="4" custScaleY="12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A1D313-E4C2-4C27-84AA-11DBA9C31CC0}" type="pres">
      <dgm:prSet presAssocID="{0EBDFF96-3F39-46F7-B0BF-D4AB114F203C}" presName="accent_4" presStyleCnt="0"/>
      <dgm:spPr/>
      <dgm:t>
        <a:bodyPr/>
        <a:lstStyle/>
        <a:p>
          <a:endParaRPr lang="ru-RU"/>
        </a:p>
      </dgm:t>
    </dgm:pt>
    <dgm:pt modelId="{C860734A-428E-4FAA-A848-A86E63673D4E}" type="pres">
      <dgm:prSet presAssocID="{0EBDFF96-3F39-46F7-B0BF-D4AB114F203C}" presName="accentRepeatNode" presStyleLbl="solidFgAcc1" presStyleIdx="3" presStyleCnt="4"/>
      <dgm:spPr>
        <a:solidFill>
          <a:srgbClr val="FFCC66"/>
        </a:solidFill>
      </dgm:spPr>
      <dgm:t>
        <a:bodyPr/>
        <a:lstStyle/>
        <a:p>
          <a:endParaRPr lang="ru-RU"/>
        </a:p>
      </dgm:t>
    </dgm:pt>
  </dgm:ptLst>
  <dgm:cxnLst>
    <dgm:cxn modelId="{614BEEE1-9B82-46B9-B88A-C92EAB5724FE}" type="presOf" srcId="{0EBDFF96-3F39-46F7-B0BF-D4AB114F203C}" destId="{6ABFB54C-78EB-4035-AEF4-2CC6CDAEC6BA}" srcOrd="0" destOrd="0" presId="urn:microsoft.com/office/officeart/2008/layout/VerticalCurvedList"/>
    <dgm:cxn modelId="{8DEE285D-625F-4E74-B868-EEAF71FAEC1C}" srcId="{B687C888-2D2C-4A40-9D0D-9F35CEC76C38}" destId="{FD190CAB-DE1F-440A-9ECC-79FA429BE595}" srcOrd="0" destOrd="0" parTransId="{91BBD7C4-9FB0-46EA-9AC0-EFF0EA3A3DFE}" sibTransId="{9B98FFBE-5E75-4248-BAB9-A8D7A99915D5}"/>
    <dgm:cxn modelId="{99051BC1-224A-421A-B39F-5A1285DA9223}" srcId="{B687C888-2D2C-4A40-9D0D-9F35CEC76C38}" destId="{732F433C-2B2D-4196-A514-30CB863CA28B}" srcOrd="1" destOrd="0" parTransId="{72476C40-AC38-4844-9AA4-E39A33F0712B}" sibTransId="{F156AEE1-8E07-4126-A979-703E4B98CB3D}"/>
    <dgm:cxn modelId="{2EA4161B-866E-4F06-8A39-3FD84C981975}" srcId="{B687C888-2D2C-4A40-9D0D-9F35CEC76C38}" destId="{0EBDFF96-3F39-46F7-B0BF-D4AB114F203C}" srcOrd="3" destOrd="0" parTransId="{8AA72CF5-421C-46F0-8F2D-2EA136A9AF80}" sibTransId="{99D6746B-7139-40F4-8698-101B9A3573B8}"/>
    <dgm:cxn modelId="{5350F574-E1C0-4770-AF27-C9BC6558914E}" type="presOf" srcId="{732F433C-2B2D-4196-A514-30CB863CA28B}" destId="{66B8FCFB-CF53-4F5C-A7F0-C7F64F465CC0}" srcOrd="0" destOrd="0" presId="urn:microsoft.com/office/officeart/2008/layout/VerticalCurvedList"/>
    <dgm:cxn modelId="{9741F1C7-ECE4-4D20-A06D-3D7C36096940}" type="presOf" srcId="{FD190CAB-DE1F-440A-9ECC-79FA429BE595}" destId="{5244B001-A17A-4B8C-9581-5FC16B84669E}" srcOrd="0" destOrd="0" presId="urn:microsoft.com/office/officeart/2008/layout/VerticalCurvedList"/>
    <dgm:cxn modelId="{84476332-E4EB-43E8-BBC8-61106A95B702}" srcId="{B687C888-2D2C-4A40-9D0D-9F35CEC76C38}" destId="{76F60F58-8547-4806-867A-D733FC610825}" srcOrd="2" destOrd="0" parTransId="{35D7F28F-79CA-4A6F-AAFE-EE2C1BE21B36}" sibTransId="{DE9492DF-1773-4112-A6D0-E905DF16EB18}"/>
    <dgm:cxn modelId="{AAAEA7A7-C6F1-4E1B-B34E-999A4491CFE9}" type="presOf" srcId="{76F60F58-8547-4806-867A-D733FC610825}" destId="{C285525D-0608-40F3-B875-FCB296F56181}" srcOrd="0" destOrd="0" presId="urn:microsoft.com/office/officeart/2008/layout/VerticalCurvedList"/>
    <dgm:cxn modelId="{7588F6E5-EA77-4758-A08B-4D0E13EB40EC}" type="presOf" srcId="{B687C888-2D2C-4A40-9D0D-9F35CEC76C38}" destId="{8AD06B7D-0410-483A-AB8F-6C288975DD0E}" srcOrd="0" destOrd="0" presId="urn:microsoft.com/office/officeart/2008/layout/VerticalCurvedList"/>
    <dgm:cxn modelId="{9328EAE8-D639-4202-B800-1EF763187A76}" type="presOf" srcId="{9B98FFBE-5E75-4248-BAB9-A8D7A99915D5}" destId="{4C9518E1-12EB-4B3C-8B5F-D974E14EFB87}" srcOrd="0" destOrd="0" presId="urn:microsoft.com/office/officeart/2008/layout/VerticalCurvedList"/>
    <dgm:cxn modelId="{8B45FC45-CA6B-4E77-9A68-D04FBA157AB0}" type="presParOf" srcId="{8AD06B7D-0410-483A-AB8F-6C288975DD0E}" destId="{A64ECDAE-9762-40F3-8050-A7D2A339FB54}" srcOrd="0" destOrd="0" presId="urn:microsoft.com/office/officeart/2008/layout/VerticalCurvedList"/>
    <dgm:cxn modelId="{EC90CBD5-C9AD-4295-9B83-C0935BFF47C8}" type="presParOf" srcId="{A64ECDAE-9762-40F3-8050-A7D2A339FB54}" destId="{8BD0E639-3C8F-4A61-A7C2-A0D19F809682}" srcOrd="0" destOrd="0" presId="urn:microsoft.com/office/officeart/2008/layout/VerticalCurvedList"/>
    <dgm:cxn modelId="{540D55E4-24FF-403E-B575-CB3B8DBF0FB3}" type="presParOf" srcId="{8BD0E639-3C8F-4A61-A7C2-A0D19F809682}" destId="{0EAD4ADA-2A59-4EF1-8653-CB7F7981888C}" srcOrd="0" destOrd="0" presId="urn:microsoft.com/office/officeart/2008/layout/VerticalCurvedList"/>
    <dgm:cxn modelId="{80B8B7D7-6C7A-4CC0-9276-4A25C3A4FAB7}" type="presParOf" srcId="{8BD0E639-3C8F-4A61-A7C2-A0D19F809682}" destId="{4C9518E1-12EB-4B3C-8B5F-D974E14EFB87}" srcOrd="1" destOrd="0" presId="urn:microsoft.com/office/officeart/2008/layout/VerticalCurvedList"/>
    <dgm:cxn modelId="{65BF8DCE-23DB-47E2-BB90-90CE0BF72400}" type="presParOf" srcId="{8BD0E639-3C8F-4A61-A7C2-A0D19F809682}" destId="{F75459F7-9FDB-482E-96CE-B9EB44E43125}" srcOrd="2" destOrd="0" presId="urn:microsoft.com/office/officeart/2008/layout/VerticalCurvedList"/>
    <dgm:cxn modelId="{DE2695C3-E189-4723-9C8A-B9EF407FD103}" type="presParOf" srcId="{8BD0E639-3C8F-4A61-A7C2-A0D19F809682}" destId="{2F5125A3-AB0A-4860-ADFD-47CFD27FD192}" srcOrd="3" destOrd="0" presId="urn:microsoft.com/office/officeart/2008/layout/VerticalCurvedList"/>
    <dgm:cxn modelId="{9D94E187-B2CE-4982-8062-7619940DAB7E}" type="presParOf" srcId="{A64ECDAE-9762-40F3-8050-A7D2A339FB54}" destId="{5244B001-A17A-4B8C-9581-5FC16B84669E}" srcOrd="1" destOrd="0" presId="urn:microsoft.com/office/officeart/2008/layout/VerticalCurvedList"/>
    <dgm:cxn modelId="{8CEAA96D-9290-42F7-818F-77EB1914C7E6}" type="presParOf" srcId="{A64ECDAE-9762-40F3-8050-A7D2A339FB54}" destId="{A0651564-DC84-4048-967D-B6F7E9FBBF78}" srcOrd="2" destOrd="0" presId="urn:microsoft.com/office/officeart/2008/layout/VerticalCurvedList"/>
    <dgm:cxn modelId="{3DAA34C2-178D-40C3-B0E9-0BDDD5C7403C}" type="presParOf" srcId="{A0651564-DC84-4048-967D-B6F7E9FBBF78}" destId="{89611791-A850-4B89-89EB-5C21F0941E7C}" srcOrd="0" destOrd="0" presId="urn:microsoft.com/office/officeart/2008/layout/VerticalCurvedList"/>
    <dgm:cxn modelId="{895A70A9-9502-49C0-8BB6-EFE051664FCF}" type="presParOf" srcId="{A64ECDAE-9762-40F3-8050-A7D2A339FB54}" destId="{66B8FCFB-CF53-4F5C-A7F0-C7F64F465CC0}" srcOrd="3" destOrd="0" presId="urn:microsoft.com/office/officeart/2008/layout/VerticalCurvedList"/>
    <dgm:cxn modelId="{2BC3D408-3EE6-4655-AC34-0BC7D28D3A0A}" type="presParOf" srcId="{A64ECDAE-9762-40F3-8050-A7D2A339FB54}" destId="{1C2F0470-829F-42C3-9EF1-4EEC01DD9A73}" srcOrd="4" destOrd="0" presId="urn:microsoft.com/office/officeart/2008/layout/VerticalCurvedList"/>
    <dgm:cxn modelId="{75C8676F-B3BF-4803-AFCA-16D363511FDB}" type="presParOf" srcId="{1C2F0470-829F-42C3-9EF1-4EEC01DD9A73}" destId="{4D556A40-5431-4055-AE3D-37731D8F9AED}" srcOrd="0" destOrd="0" presId="urn:microsoft.com/office/officeart/2008/layout/VerticalCurvedList"/>
    <dgm:cxn modelId="{1C737F70-712D-4D06-B193-2C92D4215DB4}" type="presParOf" srcId="{A64ECDAE-9762-40F3-8050-A7D2A339FB54}" destId="{C285525D-0608-40F3-B875-FCB296F56181}" srcOrd="5" destOrd="0" presId="urn:microsoft.com/office/officeart/2008/layout/VerticalCurvedList"/>
    <dgm:cxn modelId="{AF425893-A269-4328-8E62-0448CB422082}" type="presParOf" srcId="{A64ECDAE-9762-40F3-8050-A7D2A339FB54}" destId="{35BB9F46-5F7F-41FF-86F9-66EA3101C120}" srcOrd="6" destOrd="0" presId="urn:microsoft.com/office/officeart/2008/layout/VerticalCurvedList"/>
    <dgm:cxn modelId="{E7D99544-B829-4B0A-B839-10045721CD3F}" type="presParOf" srcId="{35BB9F46-5F7F-41FF-86F9-66EA3101C120}" destId="{0AFC0337-A094-4E6F-ADC3-86192D44916D}" srcOrd="0" destOrd="0" presId="urn:microsoft.com/office/officeart/2008/layout/VerticalCurvedList"/>
    <dgm:cxn modelId="{3BB9662C-A01F-4AE8-A85E-A5F6D5AC4FFB}" type="presParOf" srcId="{A64ECDAE-9762-40F3-8050-A7D2A339FB54}" destId="{6ABFB54C-78EB-4035-AEF4-2CC6CDAEC6BA}" srcOrd="7" destOrd="0" presId="urn:microsoft.com/office/officeart/2008/layout/VerticalCurvedList"/>
    <dgm:cxn modelId="{D6B12EDC-7AEB-47A9-867E-7B193CE5B893}" type="presParOf" srcId="{A64ECDAE-9762-40F3-8050-A7D2A339FB54}" destId="{EAA1D313-E4C2-4C27-84AA-11DBA9C31CC0}" srcOrd="8" destOrd="0" presId="urn:microsoft.com/office/officeart/2008/layout/VerticalCurvedList"/>
    <dgm:cxn modelId="{25AB4B9B-EB76-4ADB-B36A-5E5EEFA52C35}" type="presParOf" srcId="{EAA1D313-E4C2-4C27-84AA-11DBA9C31CC0}" destId="{C860734A-428E-4FAA-A848-A86E63673D4E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E6DC3A-5351-4B47-B3FB-AE25883C6F2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2D53B4-E648-4F7B-BCD4-39D1F08C7B10}">
      <dgm:prSet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2000" b="1" u="sng" dirty="0" smtClean="0"/>
            <a:t>Доходы бюджета </a:t>
          </a:r>
          <a:r>
            <a:rPr lang="ru-RU" sz="2100" dirty="0" smtClean="0"/>
            <a:t>- поступающие в бюджет денежные средства</a:t>
          </a:r>
          <a:endParaRPr lang="ru-RU" sz="2100" dirty="0"/>
        </a:p>
      </dgm:t>
    </dgm:pt>
    <dgm:pt modelId="{2942C92F-698A-404D-99FD-0C24879E96C3}" type="parTrans" cxnId="{1C431F04-0C04-4359-93B6-6A6305ACD869}">
      <dgm:prSet/>
      <dgm:spPr/>
      <dgm:t>
        <a:bodyPr/>
        <a:lstStyle/>
        <a:p>
          <a:endParaRPr lang="ru-RU"/>
        </a:p>
      </dgm:t>
    </dgm:pt>
    <dgm:pt modelId="{D49CBE69-1770-446E-92F5-F8C9645A6117}" type="sibTrans" cxnId="{1C431F04-0C04-4359-93B6-6A6305ACD869}">
      <dgm:prSet/>
      <dgm:spPr/>
      <dgm:t>
        <a:bodyPr/>
        <a:lstStyle/>
        <a:p>
          <a:endParaRPr lang="ru-RU"/>
        </a:p>
      </dgm:t>
    </dgm:pt>
    <dgm:pt modelId="{3DF66718-7293-4143-BAD9-0DD69C5752B3}">
      <dgm:prSet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/>
            <a:t>Расходы бюджета </a:t>
          </a:r>
          <a:r>
            <a:rPr lang="ru-RU" dirty="0" smtClean="0"/>
            <a:t>-выплачиваемые из бюджета денежные средства</a:t>
          </a:r>
          <a:endParaRPr lang="ru-RU" dirty="0"/>
        </a:p>
      </dgm:t>
    </dgm:pt>
    <dgm:pt modelId="{F7BF014B-6EEC-445C-B032-7909DF90CD83}" type="parTrans" cxnId="{E999EC5E-86C5-4913-831A-8CBF1C71D463}">
      <dgm:prSet/>
      <dgm:spPr/>
      <dgm:t>
        <a:bodyPr/>
        <a:lstStyle/>
        <a:p>
          <a:endParaRPr lang="ru-RU"/>
        </a:p>
      </dgm:t>
    </dgm:pt>
    <dgm:pt modelId="{50F5A77A-93E7-47B9-BCFF-AD357613A1F8}" type="sibTrans" cxnId="{E999EC5E-86C5-4913-831A-8CBF1C71D463}">
      <dgm:prSet/>
      <dgm:spPr/>
      <dgm:t>
        <a:bodyPr/>
        <a:lstStyle/>
        <a:p>
          <a:endParaRPr lang="ru-RU"/>
        </a:p>
      </dgm:t>
    </dgm:pt>
    <dgm:pt modelId="{6A47DAF5-7545-4940-A3DF-A1FAA7C2A589}" type="pres">
      <dgm:prSet presAssocID="{FDE6DC3A-5351-4B47-B3FB-AE25883C6F2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55DB3C4-B907-4D85-A277-207640431D16}" type="pres">
      <dgm:prSet presAssocID="{522D53B4-E648-4F7B-BCD4-39D1F08C7B10}" presName="horFlow" presStyleCnt="0"/>
      <dgm:spPr/>
    </dgm:pt>
    <dgm:pt modelId="{2EE29D98-C249-4B41-9E6E-4ADA28B6A8E5}" type="pres">
      <dgm:prSet presAssocID="{522D53B4-E648-4F7B-BCD4-39D1F08C7B10}" presName="bigChev" presStyleLbl="node1" presStyleIdx="0" presStyleCnt="2"/>
      <dgm:spPr/>
      <dgm:t>
        <a:bodyPr/>
        <a:lstStyle/>
        <a:p>
          <a:endParaRPr lang="ru-RU"/>
        </a:p>
      </dgm:t>
    </dgm:pt>
    <dgm:pt modelId="{96870264-F0E9-47B0-82B2-D1331338E82A}" type="pres">
      <dgm:prSet presAssocID="{522D53B4-E648-4F7B-BCD4-39D1F08C7B10}" presName="vSp" presStyleCnt="0"/>
      <dgm:spPr/>
    </dgm:pt>
    <dgm:pt modelId="{4404B43B-4E91-4AA9-AFA1-75BD2C93EC45}" type="pres">
      <dgm:prSet presAssocID="{3DF66718-7293-4143-BAD9-0DD69C5752B3}" presName="horFlow" presStyleCnt="0"/>
      <dgm:spPr/>
    </dgm:pt>
    <dgm:pt modelId="{2079642C-F60E-404B-91E5-8ED4FEACD4F5}" type="pres">
      <dgm:prSet presAssocID="{3DF66718-7293-4143-BAD9-0DD69C5752B3}" presName="bigChev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D0D078FE-AD9A-4AF1-AA68-C66C2839F707}" type="presOf" srcId="{FDE6DC3A-5351-4B47-B3FB-AE25883C6F20}" destId="{6A47DAF5-7545-4940-A3DF-A1FAA7C2A589}" srcOrd="0" destOrd="0" presId="urn:microsoft.com/office/officeart/2005/8/layout/lProcess3"/>
    <dgm:cxn modelId="{5B516C09-D48B-4063-8B93-E408FF7AF713}" type="presOf" srcId="{522D53B4-E648-4F7B-BCD4-39D1F08C7B10}" destId="{2EE29D98-C249-4B41-9E6E-4ADA28B6A8E5}" srcOrd="0" destOrd="0" presId="urn:microsoft.com/office/officeart/2005/8/layout/lProcess3"/>
    <dgm:cxn modelId="{E999EC5E-86C5-4913-831A-8CBF1C71D463}" srcId="{FDE6DC3A-5351-4B47-B3FB-AE25883C6F20}" destId="{3DF66718-7293-4143-BAD9-0DD69C5752B3}" srcOrd="1" destOrd="0" parTransId="{F7BF014B-6EEC-445C-B032-7909DF90CD83}" sibTransId="{50F5A77A-93E7-47B9-BCFF-AD357613A1F8}"/>
    <dgm:cxn modelId="{1C431F04-0C04-4359-93B6-6A6305ACD869}" srcId="{FDE6DC3A-5351-4B47-B3FB-AE25883C6F20}" destId="{522D53B4-E648-4F7B-BCD4-39D1F08C7B10}" srcOrd="0" destOrd="0" parTransId="{2942C92F-698A-404D-99FD-0C24879E96C3}" sibTransId="{D49CBE69-1770-446E-92F5-F8C9645A6117}"/>
    <dgm:cxn modelId="{2A04EDA8-5364-4F8C-8F14-65376477116C}" type="presOf" srcId="{3DF66718-7293-4143-BAD9-0DD69C5752B3}" destId="{2079642C-F60E-404B-91E5-8ED4FEACD4F5}" srcOrd="0" destOrd="0" presId="urn:microsoft.com/office/officeart/2005/8/layout/lProcess3"/>
    <dgm:cxn modelId="{E89CABFE-4254-4A2B-9CF2-2CD7F7D73E8C}" type="presParOf" srcId="{6A47DAF5-7545-4940-A3DF-A1FAA7C2A589}" destId="{E55DB3C4-B907-4D85-A277-207640431D16}" srcOrd="0" destOrd="0" presId="urn:microsoft.com/office/officeart/2005/8/layout/lProcess3"/>
    <dgm:cxn modelId="{38B1BC77-D3D8-40FF-97E9-243C4BAA7F6E}" type="presParOf" srcId="{E55DB3C4-B907-4D85-A277-207640431D16}" destId="{2EE29D98-C249-4B41-9E6E-4ADA28B6A8E5}" srcOrd="0" destOrd="0" presId="urn:microsoft.com/office/officeart/2005/8/layout/lProcess3"/>
    <dgm:cxn modelId="{0304D4DD-732B-452C-BD74-A1303E616FC2}" type="presParOf" srcId="{6A47DAF5-7545-4940-A3DF-A1FAA7C2A589}" destId="{96870264-F0E9-47B0-82B2-D1331338E82A}" srcOrd="1" destOrd="0" presId="urn:microsoft.com/office/officeart/2005/8/layout/lProcess3"/>
    <dgm:cxn modelId="{1F946FE5-3660-41F8-9490-F6668ECE1157}" type="presParOf" srcId="{6A47DAF5-7545-4940-A3DF-A1FAA7C2A589}" destId="{4404B43B-4E91-4AA9-AFA1-75BD2C93EC45}" srcOrd="2" destOrd="0" presId="urn:microsoft.com/office/officeart/2005/8/layout/lProcess3"/>
    <dgm:cxn modelId="{A42C64E2-B6B8-446A-A357-0A068B6FBC22}" type="presParOf" srcId="{4404B43B-4E91-4AA9-AFA1-75BD2C93EC45}" destId="{2079642C-F60E-404B-91E5-8ED4FEACD4F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70A3CF-10F5-4705-B728-67797BBBEA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CA3F00-7599-48AA-B593-68008BC917FA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Дефицит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dirty="0">
            <a:solidFill>
              <a:schemeClr val="tx1"/>
            </a:solidFill>
          </a:endParaRPr>
        </a:p>
      </dgm:t>
    </dgm:pt>
    <dgm:pt modelId="{DCE8474F-3824-403E-BCAC-9831C0655795}" type="parTrans" cxnId="{D1A66FE6-A516-4306-BBCE-5FDC22BCBB19}">
      <dgm:prSet/>
      <dgm:spPr/>
      <dgm:t>
        <a:bodyPr/>
        <a:lstStyle/>
        <a:p>
          <a:endParaRPr lang="ru-RU"/>
        </a:p>
      </dgm:t>
    </dgm:pt>
    <dgm:pt modelId="{36902241-128E-431E-BCE9-55821447ACCE}" type="sibTrans" cxnId="{D1A66FE6-A516-4306-BBCE-5FDC22BCBB19}">
      <dgm:prSet/>
      <dgm:spPr/>
      <dgm:t>
        <a:bodyPr/>
        <a:lstStyle/>
        <a:p>
          <a:endParaRPr lang="ru-RU"/>
        </a:p>
      </dgm:t>
    </dgm:pt>
    <dgm:pt modelId="{F2707032-FC6A-41F0-9B42-7F5C17CC39C3}">
      <dgm:prSet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b="1" u="sng" dirty="0" smtClean="0">
              <a:solidFill>
                <a:schemeClr val="tx1"/>
              </a:solidFill>
            </a:rPr>
            <a:t>Профицит бюджета </a:t>
          </a:r>
          <a:r>
            <a:rPr lang="ru-RU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dirty="0">
            <a:solidFill>
              <a:schemeClr val="tx1"/>
            </a:solidFill>
          </a:endParaRPr>
        </a:p>
      </dgm:t>
    </dgm:pt>
    <dgm:pt modelId="{F39630B6-D01D-4C92-860A-DAB04DBB8D5D}" type="parTrans" cxnId="{920EC1AD-5ECC-491E-B851-7C9A0CCCFF88}">
      <dgm:prSet/>
      <dgm:spPr/>
      <dgm:t>
        <a:bodyPr/>
        <a:lstStyle/>
        <a:p>
          <a:endParaRPr lang="ru-RU"/>
        </a:p>
      </dgm:t>
    </dgm:pt>
    <dgm:pt modelId="{78E321C1-79F2-42D3-9925-7041C95A0A87}" type="sibTrans" cxnId="{920EC1AD-5ECC-491E-B851-7C9A0CCCFF88}">
      <dgm:prSet/>
      <dgm:spPr/>
      <dgm:t>
        <a:bodyPr/>
        <a:lstStyle/>
        <a:p>
          <a:endParaRPr lang="ru-RU"/>
        </a:p>
      </dgm:t>
    </dgm:pt>
    <dgm:pt modelId="{E2E3CD61-D05E-4DF8-B09D-E77B48A1C061}" type="pres">
      <dgm:prSet presAssocID="{7B70A3CF-10F5-4705-B728-67797BBBEA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CA735D-DB15-4196-94BA-95A674C43713}" type="pres">
      <dgm:prSet presAssocID="{ADCA3F00-7599-48AA-B593-68008BC917FA}" presName="parentText" presStyleLbl="node1" presStyleIdx="0" presStyleCnt="2" custLinFactY="-8509" custLinFactNeighborX="38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C34EC0-1DB8-469E-A24C-A855B2D5CBBC}" type="pres">
      <dgm:prSet presAssocID="{36902241-128E-431E-BCE9-55821447ACCE}" presName="spacer" presStyleCnt="0"/>
      <dgm:spPr/>
    </dgm:pt>
    <dgm:pt modelId="{F4800AAF-66B8-402B-A9AB-E45B47FAE6CB}" type="pres">
      <dgm:prSet presAssocID="{F2707032-FC6A-41F0-9B42-7F5C17CC39C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7D62DF-EFA1-48D4-AB3D-FFEA46B0C492}" type="presOf" srcId="{ADCA3F00-7599-48AA-B593-68008BC917FA}" destId="{6DCA735D-DB15-4196-94BA-95A674C43713}" srcOrd="0" destOrd="0" presId="urn:microsoft.com/office/officeart/2005/8/layout/vList2"/>
    <dgm:cxn modelId="{D1A66FE6-A516-4306-BBCE-5FDC22BCBB19}" srcId="{7B70A3CF-10F5-4705-B728-67797BBBEA9F}" destId="{ADCA3F00-7599-48AA-B593-68008BC917FA}" srcOrd="0" destOrd="0" parTransId="{DCE8474F-3824-403E-BCAC-9831C0655795}" sibTransId="{36902241-128E-431E-BCE9-55821447ACCE}"/>
    <dgm:cxn modelId="{F7FB4777-8EBA-4D2F-A573-2350ED993517}" type="presOf" srcId="{F2707032-FC6A-41F0-9B42-7F5C17CC39C3}" destId="{F4800AAF-66B8-402B-A9AB-E45B47FAE6CB}" srcOrd="0" destOrd="0" presId="urn:microsoft.com/office/officeart/2005/8/layout/vList2"/>
    <dgm:cxn modelId="{E2F31B65-E76D-4A0F-BC41-BC850A876E6A}" type="presOf" srcId="{7B70A3CF-10F5-4705-B728-67797BBBEA9F}" destId="{E2E3CD61-D05E-4DF8-B09D-E77B48A1C061}" srcOrd="0" destOrd="0" presId="urn:microsoft.com/office/officeart/2005/8/layout/vList2"/>
    <dgm:cxn modelId="{920EC1AD-5ECC-491E-B851-7C9A0CCCFF88}" srcId="{7B70A3CF-10F5-4705-B728-67797BBBEA9F}" destId="{F2707032-FC6A-41F0-9B42-7F5C17CC39C3}" srcOrd="1" destOrd="0" parTransId="{F39630B6-D01D-4C92-860A-DAB04DBB8D5D}" sibTransId="{78E321C1-79F2-42D3-9925-7041C95A0A87}"/>
    <dgm:cxn modelId="{789DA368-0683-436C-B7E4-A5878AEF61A2}" type="presParOf" srcId="{E2E3CD61-D05E-4DF8-B09D-E77B48A1C061}" destId="{6DCA735D-DB15-4196-94BA-95A674C43713}" srcOrd="0" destOrd="0" presId="urn:microsoft.com/office/officeart/2005/8/layout/vList2"/>
    <dgm:cxn modelId="{30FA8CAE-F57B-4BDE-9A0F-D5C7D46753B1}" type="presParOf" srcId="{E2E3CD61-D05E-4DF8-B09D-E77B48A1C061}" destId="{CCC34EC0-1DB8-469E-A24C-A855B2D5CBBC}" srcOrd="1" destOrd="0" presId="urn:microsoft.com/office/officeart/2005/8/layout/vList2"/>
    <dgm:cxn modelId="{31AB4596-29BB-454E-A638-6E8CCE8B3118}" type="presParOf" srcId="{E2E3CD61-D05E-4DF8-B09D-E77B48A1C061}" destId="{F4800AAF-66B8-402B-A9AB-E45B47FAE6CB}" srcOrd="2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90F1524-BFD4-48DA-978A-0F2162AE1D11}" type="doc">
      <dgm:prSet loTypeId="urn:microsoft.com/office/officeart/2005/8/layout/lProcess3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79CEBE-52E6-4685-A1D2-16ED707FDCB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Сентябрь - октябрь</a:t>
          </a:r>
          <a:endParaRPr lang="ru-RU" dirty="0"/>
        </a:p>
      </dgm:t>
    </dgm:pt>
    <dgm:pt modelId="{69AD1D2C-3583-4BF7-B473-059F3CA3A271}" type="parTrans" cxnId="{1C0DF618-38E8-4C2C-8D11-E0AA9CD673AD}">
      <dgm:prSet/>
      <dgm:spPr/>
      <dgm:t>
        <a:bodyPr/>
        <a:lstStyle/>
        <a:p>
          <a:endParaRPr lang="ru-RU"/>
        </a:p>
      </dgm:t>
    </dgm:pt>
    <dgm:pt modelId="{91A761DF-B936-45B4-A6D4-1BAB0BD249D4}" type="sibTrans" cxnId="{1C0DF618-38E8-4C2C-8D11-E0AA9CD673AD}">
      <dgm:prSet/>
      <dgm:spPr/>
      <dgm:t>
        <a:bodyPr/>
        <a:lstStyle/>
        <a:p>
          <a:endParaRPr lang="ru-RU"/>
        </a:p>
      </dgm:t>
    </dgm:pt>
    <dgm:pt modelId="{B7305E1D-8F28-4A11-854F-68B6BF539F93}">
      <dgm:prSet phldrT="[Текст]" custT="1"/>
      <dgm:spPr/>
      <dgm:t>
        <a:bodyPr/>
        <a:lstStyle/>
        <a:p>
          <a:r>
            <a:rPr lang="ru-RU" sz="1200" dirty="0" smtClean="0"/>
            <a:t>Подготовка проекта бюджета </a:t>
          </a:r>
          <a:endParaRPr lang="ru-RU" sz="1200" dirty="0"/>
        </a:p>
      </dgm:t>
    </dgm:pt>
    <dgm:pt modelId="{1C8C55A7-DF06-423F-B213-6A80C83D8BC4}" type="parTrans" cxnId="{5E7760D1-A8ED-480A-9EA1-44BFD873A972}">
      <dgm:prSet/>
      <dgm:spPr/>
      <dgm:t>
        <a:bodyPr/>
        <a:lstStyle/>
        <a:p>
          <a:endParaRPr lang="ru-RU"/>
        </a:p>
      </dgm:t>
    </dgm:pt>
    <dgm:pt modelId="{AA8B3B2E-9165-40DA-8D52-EAD1B85565DB}" type="sibTrans" cxnId="{5E7760D1-A8ED-480A-9EA1-44BFD873A972}">
      <dgm:prSet/>
      <dgm:spPr/>
      <dgm:t>
        <a:bodyPr/>
        <a:lstStyle/>
        <a:p>
          <a:endParaRPr lang="ru-RU"/>
        </a:p>
      </dgm:t>
    </dgm:pt>
    <dgm:pt modelId="{0E3FDD67-9627-41B4-9D93-FD573E62CBB4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A836B29C-F9BA-43B1-8D5C-4AB65601C331}" type="parTrans" cxnId="{FA9B1C68-D38F-4F69-B6A8-123AB741BF8C}">
      <dgm:prSet/>
      <dgm:spPr/>
      <dgm:t>
        <a:bodyPr/>
        <a:lstStyle/>
        <a:p>
          <a:endParaRPr lang="ru-RU"/>
        </a:p>
      </dgm:t>
    </dgm:pt>
    <dgm:pt modelId="{67E2059E-751B-4CC8-B13B-1C11A547E2C2}" type="sibTrans" cxnId="{FA9B1C68-D38F-4F69-B6A8-123AB741BF8C}">
      <dgm:prSet/>
      <dgm:spPr/>
      <dgm:t>
        <a:bodyPr/>
        <a:lstStyle/>
        <a:p>
          <a:endParaRPr lang="ru-RU"/>
        </a:p>
      </dgm:t>
    </dgm:pt>
    <dgm:pt modelId="{627E8416-788D-450D-B09B-B38A4D6F1FFC}">
      <dgm:prSet phldrT="[Текст]" custT="1"/>
      <dgm:spPr/>
      <dgm:t>
        <a:bodyPr/>
        <a:lstStyle/>
        <a:p>
          <a:r>
            <a:rPr lang="ru-RU" sz="1200" dirty="0" smtClean="0"/>
            <a:t>Внесение проекта бюджета на заседание Муниципального Совета</a:t>
          </a:r>
          <a:endParaRPr lang="ru-RU" sz="1200" dirty="0"/>
        </a:p>
      </dgm:t>
    </dgm:pt>
    <dgm:pt modelId="{8218F22F-CE6C-42C9-AF5B-8AD7D23C24D4}" type="parTrans" cxnId="{EB3AD5CB-A0B4-438C-9EE1-566694A8261F}">
      <dgm:prSet/>
      <dgm:spPr/>
      <dgm:t>
        <a:bodyPr/>
        <a:lstStyle/>
        <a:p>
          <a:endParaRPr lang="ru-RU"/>
        </a:p>
      </dgm:t>
    </dgm:pt>
    <dgm:pt modelId="{B07F347E-291C-4E7A-BB8D-A583A6EF35B3}" type="sibTrans" cxnId="{EB3AD5CB-A0B4-438C-9EE1-566694A8261F}">
      <dgm:prSet/>
      <dgm:spPr/>
      <dgm:t>
        <a:bodyPr/>
        <a:lstStyle/>
        <a:p>
          <a:endParaRPr lang="ru-RU"/>
        </a:p>
      </dgm:t>
    </dgm:pt>
    <dgm:pt modelId="{8D54C7AB-EF35-4C0C-A112-C295B84E029E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Октябрь</a:t>
          </a:r>
          <a:endParaRPr lang="ru-RU" dirty="0"/>
        </a:p>
      </dgm:t>
    </dgm:pt>
    <dgm:pt modelId="{18201E27-6118-4C2E-8D98-AC1103001779}" type="parTrans" cxnId="{D2A96EC8-E778-484C-9A48-2E85DBC2831A}">
      <dgm:prSet/>
      <dgm:spPr/>
      <dgm:t>
        <a:bodyPr/>
        <a:lstStyle/>
        <a:p>
          <a:endParaRPr lang="ru-RU"/>
        </a:p>
      </dgm:t>
    </dgm:pt>
    <dgm:pt modelId="{426CADDC-7391-499F-AE97-C28EBBF834B3}" type="sibTrans" cxnId="{D2A96EC8-E778-484C-9A48-2E85DBC2831A}">
      <dgm:prSet/>
      <dgm:spPr/>
      <dgm:t>
        <a:bodyPr/>
        <a:lstStyle/>
        <a:p>
          <a:endParaRPr lang="ru-RU"/>
        </a:p>
      </dgm:t>
    </dgm:pt>
    <dgm:pt modelId="{BB93257B-884B-441A-90AA-3375D699673F}">
      <dgm:prSet phldrT="[Текст]" custT="1"/>
      <dgm:spPr/>
      <dgm:t>
        <a:bodyPr/>
        <a:lstStyle/>
        <a:p>
          <a:r>
            <a:rPr lang="ru-RU" sz="1200" dirty="0" smtClean="0"/>
            <a:t>Принятие проекта бюджета в первом чтении</a:t>
          </a:r>
        </a:p>
      </dgm:t>
    </dgm:pt>
    <dgm:pt modelId="{30B3B9A9-2140-4B7F-B09B-18BFF1C7CEC4}" type="parTrans" cxnId="{66F4D4E2-06A7-4ADB-8470-48EE35816DA5}">
      <dgm:prSet/>
      <dgm:spPr/>
      <dgm:t>
        <a:bodyPr/>
        <a:lstStyle/>
        <a:p>
          <a:endParaRPr lang="ru-RU"/>
        </a:p>
      </dgm:t>
    </dgm:pt>
    <dgm:pt modelId="{3A7D17CF-6127-49CC-8653-03C54DF65347}" type="sibTrans" cxnId="{66F4D4E2-06A7-4ADB-8470-48EE35816DA5}">
      <dgm:prSet/>
      <dgm:spPr/>
      <dgm:t>
        <a:bodyPr/>
        <a:lstStyle/>
        <a:p>
          <a:endParaRPr lang="ru-RU"/>
        </a:p>
      </dgm:t>
    </dgm:pt>
    <dgm:pt modelId="{553CE5BA-6E0F-4B3A-B5DB-D638493860B5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</a:t>
          </a:r>
        </a:p>
      </dgm:t>
    </dgm:pt>
    <dgm:pt modelId="{E2848DA0-67BD-4A9C-B7B4-257B516C4549}" type="parTrans" cxnId="{CF14281C-6A42-4497-AA4E-ED06E8E77398}">
      <dgm:prSet/>
      <dgm:spPr/>
      <dgm:t>
        <a:bodyPr/>
        <a:lstStyle/>
        <a:p>
          <a:endParaRPr lang="ru-RU"/>
        </a:p>
      </dgm:t>
    </dgm:pt>
    <dgm:pt modelId="{7B68CF81-499D-4DE8-A9D4-25511355A63F}" type="sibTrans" cxnId="{CF14281C-6A42-4497-AA4E-ED06E8E77398}">
      <dgm:prSet/>
      <dgm:spPr/>
      <dgm:t>
        <a:bodyPr/>
        <a:lstStyle/>
        <a:p>
          <a:endParaRPr lang="ru-RU"/>
        </a:p>
      </dgm:t>
    </dgm:pt>
    <dgm:pt modelId="{D1E50100-F4D5-4B42-8972-745BCEC83E6A}">
      <dgm:prSet phldrT="[Текст]" custT="1"/>
      <dgm:spPr/>
      <dgm:t>
        <a:bodyPr/>
        <a:lstStyle/>
        <a:p>
          <a:r>
            <a:rPr lang="ru-RU" sz="1200" dirty="0" smtClean="0"/>
            <a:t>Публичные слушания по проекту бюджета</a:t>
          </a:r>
        </a:p>
      </dgm:t>
    </dgm:pt>
    <dgm:pt modelId="{A3598CC5-A6E5-41D7-AD4C-4017E93F978C}" type="parTrans" cxnId="{40ECFAAC-9DFA-4735-9D12-2AF3CB10A820}">
      <dgm:prSet/>
      <dgm:spPr/>
      <dgm:t>
        <a:bodyPr/>
        <a:lstStyle/>
        <a:p>
          <a:endParaRPr lang="ru-RU"/>
        </a:p>
      </dgm:t>
    </dgm:pt>
    <dgm:pt modelId="{2D7B582F-1AEF-43FE-9376-D3622361F796}" type="sibTrans" cxnId="{40ECFAAC-9DFA-4735-9D12-2AF3CB10A820}">
      <dgm:prSet/>
      <dgm:spPr/>
      <dgm:t>
        <a:bodyPr/>
        <a:lstStyle/>
        <a:p>
          <a:endParaRPr lang="ru-RU"/>
        </a:p>
      </dgm:t>
    </dgm:pt>
    <dgm:pt modelId="{F978076A-9591-4AEF-B6A7-6948BEFA5F93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Ноябрь-Декабрь</a:t>
          </a:r>
        </a:p>
      </dgm:t>
    </dgm:pt>
    <dgm:pt modelId="{EB3B131B-05F7-47D5-9DD7-AA48F741FDA7}" type="parTrans" cxnId="{BA9D10B1-6B98-43F3-A39B-FAFB9228FCE3}">
      <dgm:prSet/>
      <dgm:spPr/>
      <dgm:t>
        <a:bodyPr/>
        <a:lstStyle/>
        <a:p>
          <a:endParaRPr lang="ru-RU"/>
        </a:p>
      </dgm:t>
    </dgm:pt>
    <dgm:pt modelId="{D32246AA-EAE2-4CF7-BBBB-851E0D131763}" type="sibTrans" cxnId="{BA9D10B1-6B98-43F3-A39B-FAFB9228FCE3}">
      <dgm:prSet/>
      <dgm:spPr/>
      <dgm:t>
        <a:bodyPr/>
        <a:lstStyle/>
        <a:p>
          <a:endParaRPr lang="ru-RU"/>
        </a:p>
      </dgm:t>
    </dgm:pt>
    <dgm:pt modelId="{DC86FED3-BD5D-4DE0-9701-114FC01454D4}">
      <dgm:prSet phldrT="[Текст]" custT="1"/>
      <dgm:spPr/>
      <dgm:t>
        <a:bodyPr/>
        <a:lstStyle/>
        <a:p>
          <a:r>
            <a:rPr lang="ru-RU" sz="1200" dirty="0" smtClean="0"/>
            <a:t>Принятие решения о бюджете во втором и третьем чтении</a:t>
          </a:r>
        </a:p>
      </dgm:t>
    </dgm:pt>
    <dgm:pt modelId="{18693415-C0A2-4545-A9E3-201EEDBF8C99}" type="parTrans" cxnId="{3D4783F7-4A1D-4A24-8FC2-B374EC2AA32F}">
      <dgm:prSet/>
      <dgm:spPr/>
      <dgm:t>
        <a:bodyPr/>
        <a:lstStyle/>
        <a:p>
          <a:endParaRPr lang="ru-RU"/>
        </a:p>
      </dgm:t>
    </dgm:pt>
    <dgm:pt modelId="{DB13B0F3-9C1C-4351-B298-C0071C8DA43D}" type="sibTrans" cxnId="{3D4783F7-4A1D-4A24-8FC2-B374EC2AA32F}">
      <dgm:prSet/>
      <dgm:spPr/>
      <dgm:t>
        <a:bodyPr/>
        <a:lstStyle/>
        <a:p>
          <a:endParaRPr lang="ru-RU"/>
        </a:p>
      </dgm:t>
    </dgm:pt>
    <dgm:pt modelId="{946BA5B7-A243-4B73-8D78-2FCA8584AC78}">
      <dgm:prSet phldrT="[Текст]"/>
      <dgm:spPr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</a:gradFill>
      </dgm:spPr>
      <dgm:t>
        <a:bodyPr/>
        <a:lstStyle/>
        <a:p>
          <a:r>
            <a:rPr lang="ru-RU" dirty="0" smtClean="0"/>
            <a:t>С 1нваря следующего года</a:t>
          </a:r>
        </a:p>
      </dgm:t>
    </dgm:pt>
    <dgm:pt modelId="{DAC4CBC4-9EDE-4A31-94EA-C969BAE9E94B}" type="parTrans" cxnId="{F3F96E94-A505-45F0-8EC3-FB3C81C16FC0}">
      <dgm:prSet/>
      <dgm:spPr/>
      <dgm:t>
        <a:bodyPr/>
        <a:lstStyle/>
        <a:p>
          <a:endParaRPr lang="ru-RU"/>
        </a:p>
      </dgm:t>
    </dgm:pt>
    <dgm:pt modelId="{0A248598-296A-4BC5-B876-534FC34753CC}" type="sibTrans" cxnId="{F3F96E94-A505-45F0-8EC3-FB3C81C16FC0}">
      <dgm:prSet/>
      <dgm:spPr/>
      <dgm:t>
        <a:bodyPr/>
        <a:lstStyle/>
        <a:p>
          <a:endParaRPr lang="ru-RU"/>
        </a:p>
      </dgm:t>
    </dgm:pt>
    <dgm:pt modelId="{B7B0908C-E920-45AC-94E9-7FCF491DA401}">
      <dgm:prSet phldrT="[Текст]" custT="1"/>
      <dgm:spPr/>
      <dgm:t>
        <a:bodyPr/>
        <a:lstStyle/>
        <a:p>
          <a:r>
            <a:rPr lang="ru-RU" sz="1200" dirty="0" smtClean="0"/>
            <a:t>Исполнение местного бюджета</a:t>
          </a:r>
        </a:p>
      </dgm:t>
    </dgm:pt>
    <dgm:pt modelId="{815307EA-856E-4F29-9104-3B8BBE6669F9}" type="parTrans" cxnId="{E727966B-A7EE-40B8-AE63-B55E34549950}">
      <dgm:prSet/>
      <dgm:spPr/>
      <dgm:t>
        <a:bodyPr/>
        <a:lstStyle/>
        <a:p>
          <a:endParaRPr lang="ru-RU"/>
        </a:p>
      </dgm:t>
    </dgm:pt>
    <dgm:pt modelId="{A1ACBC89-413A-4C63-A14C-DCD415F0ECFB}" type="sibTrans" cxnId="{E727966B-A7EE-40B8-AE63-B55E34549950}">
      <dgm:prSet/>
      <dgm:spPr/>
      <dgm:t>
        <a:bodyPr/>
        <a:lstStyle/>
        <a:p>
          <a:endParaRPr lang="ru-RU"/>
        </a:p>
      </dgm:t>
    </dgm:pt>
    <dgm:pt modelId="{39E9130F-C411-4487-A53F-24CED00B0610}" type="pres">
      <dgm:prSet presAssocID="{290F1524-BFD4-48DA-978A-0F2162AE1D11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030CD15-C7F9-4AC7-96A6-128B48B83AD4}" type="pres">
      <dgm:prSet presAssocID="{D379CEBE-52E6-4685-A1D2-16ED707FDCBE}" presName="horFlow" presStyleCnt="0"/>
      <dgm:spPr/>
    </dgm:pt>
    <dgm:pt modelId="{8FEF1B7E-E24A-444F-9763-1178318D4AA4}" type="pres">
      <dgm:prSet presAssocID="{D379CEBE-52E6-4685-A1D2-16ED707FDCBE}" presName="bigChev" presStyleLbl="node1" presStyleIdx="0" presStyleCnt="6" custScaleX="191042"/>
      <dgm:spPr/>
      <dgm:t>
        <a:bodyPr/>
        <a:lstStyle/>
        <a:p>
          <a:endParaRPr lang="ru-RU"/>
        </a:p>
      </dgm:t>
    </dgm:pt>
    <dgm:pt modelId="{12DB9691-1C9A-47C0-85F2-127FE700EDD4}" type="pres">
      <dgm:prSet presAssocID="{1C8C55A7-DF06-423F-B213-6A80C83D8BC4}" presName="parTrans" presStyleCnt="0"/>
      <dgm:spPr/>
    </dgm:pt>
    <dgm:pt modelId="{FA0651BA-6CD0-4C73-8D41-B2B694E43D76}" type="pres">
      <dgm:prSet presAssocID="{B7305E1D-8F28-4A11-854F-68B6BF539F93}" presName="node" presStyleLbl="alignAccFollowNode1" presStyleIdx="0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DE4C2-D1C8-49A0-81E9-C6710C29F758}" type="pres">
      <dgm:prSet presAssocID="{D379CEBE-52E6-4685-A1D2-16ED707FDCBE}" presName="vSp" presStyleCnt="0"/>
      <dgm:spPr/>
    </dgm:pt>
    <dgm:pt modelId="{C5C88BC3-E115-4399-BC46-2228F7FF648F}" type="pres">
      <dgm:prSet presAssocID="{0E3FDD67-9627-41B4-9D93-FD573E62CBB4}" presName="horFlow" presStyleCnt="0"/>
      <dgm:spPr/>
    </dgm:pt>
    <dgm:pt modelId="{67E29278-CBEC-4093-8C54-5FE6E00F2ABD}" type="pres">
      <dgm:prSet presAssocID="{0E3FDD67-9627-41B4-9D93-FD573E62CBB4}" presName="bigChev" presStyleLbl="node1" presStyleIdx="1" presStyleCnt="6" custScaleX="191042"/>
      <dgm:spPr/>
      <dgm:t>
        <a:bodyPr/>
        <a:lstStyle/>
        <a:p>
          <a:endParaRPr lang="ru-RU"/>
        </a:p>
      </dgm:t>
    </dgm:pt>
    <dgm:pt modelId="{2FDE64E3-85BB-4D6B-B6CC-574553869E56}" type="pres">
      <dgm:prSet presAssocID="{8218F22F-CE6C-42C9-AF5B-8AD7D23C24D4}" presName="parTrans" presStyleCnt="0"/>
      <dgm:spPr/>
    </dgm:pt>
    <dgm:pt modelId="{D7E946A7-09F2-404B-8596-9B7CBF7B3DA4}" type="pres">
      <dgm:prSet presAssocID="{627E8416-788D-450D-B09B-B38A4D6F1FFC}" presName="node" presStyleLbl="alignAccFollowNode1" presStyleIdx="1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E0B27-2311-4222-8FE8-29DBB5B2395B}" type="pres">
      <dgm:prSet presAssocID="{0E3FDD67-9627-41B4-9D93-FD573E62CBB4}" presName="vSp" presStyleCnt="0"/>
      <dgm:spPr/>
    </dgm:pt>
    <dgm:pt modelId="{C80CB4E1-E53E-430F-83FE-6EFEF68379EA}" type="pres">
      <dgm:prSet presAssocID="{8D54C7AB-EF35-4C0C-A112-C295B84E029E}" presName="horFlow" presStyleCnt="0"/>
      <dgm:spPr/>
    </dgm:pt>
    <dgm:pt modelId="{A49936C4-7913-4883-8B9F-DDC478E1E408}" type="pres">
      <dgm:prSet presAssocID="{8D54C7AB-EF35-4C0C-A112-C295B84E029E}" presName="bigChev" presStyleLbl="node1" presStyleIdx="2" presStyleCnt="6" custScaleX="191042"/>
      <dgm:spPr/>
      <dgm:t>
        <a:bodyPr/>
        <a:lstStyle/>
        <a:p>
          <a:endParaRPr lang="ru-RU"/>
        </a:p>
      </dgm:t>
    </dgm:pt>
    <dgm:pt modelId="{DF15534B-0A95-4C2C-98D3-644D3E312003}" type="pres">
      <dgm:prSet presAssocID="{30B3B9A9-2140-4B7F-B09B-18BFF1C7CEC4}" presName="parTrans" presStyleCnt="0"/>
      <dgm:spPr/>
    </dgm:pt>
    <dgm:pt modelId="{E4FD6700-7C6F-43C0-8BFC-8D33C7D87986}" type="pres">
      <dgm:prSet presAssocID="{BB93257B-884B-441A-90AA-3375D699673F}" presName="node" presStyleLbl="alignAccFollowNode1" presStyleIdx="2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27453-6BCA-41F2-A4B2-891469F6683F}" type="pres">
      <dgm:prSet presAssocID="{8D54C7AB-EF35-4C0C-A112-C295B84E029E}" presName="vSp" presStyleCnt="0"/>
      <dgm:spPr/>
    </dgm:pt>
    <dgm:pt modelId="{73926317-AC84-4ABD-804E-FAD577A5D78C}" type="pres">
      <dgm:prSet presAssocID="{553CE5BA-6E0F-4B3A-B5DB-D638493860B5}" presName="horFlow" presStyleCnt="0"/>
      <dgm:spPr/>
    </dgm:pt>
    <dgm:pt modelId="{4F810C1D-B76A-4C4D-8886-EA16AE1F44CD}" type="pres">
      <dgm:prSet presAssocID="{553CE5BA-6E0F-4B3A-B5DB-D638493860B5}" presName="bigChev" presStyleLbl="node1" presStyleIdx="3" presStyleCnt="6" custScaleX="191042"/>
      <dgm:spPr/>
      <dgm:t>
        <a:bodyPr/>
        <a:lstStyle/>
        <a:p>
          <a:endParaRPr lang="ru-RU"/>
        </a:p>
      </dgm:t>
    </dgm:pt>
    <dgm:pt modelId="{73E686D1-92B6-4F10-BCEE-8DD2E1D50A3C}" type="pres">
      <dgm:prSet presAssocID="{A3598CC5-A6E5-41D7-AD4C-4017E93F978C}" presName="parTrans" presStyleCnt="0"/>
      <dgm:spPr/>
    </dgm:pt>
    <dgm:pt modelId="{3E2E2F83-2ABA-4C60-B3C6-A99BFE214437}" type="pres">
      <dgm:prSet presAssocID="{D1E50100-F4D5-4B42-8972-745BCEC83E6A}" presName="node" presStyleLbl="alignAccFollowNode1" presStyleIdx="3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67439F-D9C0-47E1-B9E1-6493032251D6}" type="pres">
      <dgm:prSet presAssocID="{553CE5BA-6E0F-4B3A-B5DB-D638493860B5}" presName="vSp" presStyleCnt="0"/>
      <dgm:spPr/>
    </dgm:pt>
    <dgm:pt modelId="{0BAA6FC1-4B10-45F8-883F-B419BD57188C}" type="pres">
      <dgm:prSet presAssocID="{F978076A-9591-4AEF-B6A7-6948BEFA5F93}" presName="horFlow" presStyleCnt="0"/>
      <dgm:spPr/>
    </dgm:pt>
    <dgm:pt modelId="{CED691EB-D270-40FB-A233-DAF7B4340D9B}" type="pres">
      <dgm:prSet presAssocID="{F978076A-9591-4AEF-B6A7-6948BEFA5F93}" presName="bigChev" presStyleLbl="node1" presStyleIdx="4" presStyleCnt="6" custScaleX="191042"/>
      <dgm:spPr/>
      <dgm:t>
        <a:bodyPr/>
        <a:lstStyle/>
        <a:p>
          <a:endParaRPr lang="ru-RU"/>
        </a:p>
      </dgm:t>
    </dgm:pt>
    <dgm:pt modelId="{9DB1CFF1-1215-46CF-86D1-DEC0C386128F}" type="pres">
      <dgm:prSet presAssocID="{18693415-C0A2-4545-A9E3-201EEDBF8C99}" presName="parTrans" presStyleCnt="0"/>
      <dgm:spPr/>
    </dgm:pt>
    <dgm:pt modelId="{DBF045EC-ED9D-4627-861A-FB389476D506}" type="pres">
      <dgm:prSet presAssocID="{DC86FED3-BD5D-4DE0-9701-114FC01454D4}" presName="node" presStyleLbl="alignAccFollowNode1" presStyleIdx="4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ADECE-C78E-471E-BA0B-9EBF10D85430}" type="pres">
      <dgm:prSet presAssocID="{F978076A-9591-4AEF-B6A7-6948BEFA5F93}" presName="vSp" presStyleCnt="0"/>
      <dgm:spPr/>
    </dgm:pt>
    <dgm:pt modelId="{808D3185-E373-4A10-9885-708B752A69F4}" type="pres">
      <dgm:prSet presAssocID="{946BA5B7-A243-4B73-8D78-2FCA8584AC78}" presName="horFlow" presStyleCnt="0"/>
      <dgm:spPr/>
    </dgm:pt>
    <dgm:pt modelId="{BF67F4CA-33AE-49F6-ADEA-E742A8FCF693}" type="pres">
      <dgm:prSet presAssocID="{946BA5B7-A243-4B73-8D78-2FCA8584AC78}" presName="bigChev" presStyleLbl="node1" presStyleIdx="5" presStyleCnt="6" custScaleX="191042"/>
      <dgm:spPr/>
      <dgm:t>
        <a:bodyPr/>
        <a:lstStyle/>
        <a:p>
          <a:endParaRPr lang="ru-RU"/>
        </a:p>
      </dgm:t>
    </dgm:pt>
    <dgm:pt modelId="{E88307FA-B94E-458C-8BE8-B424F14E5558}" type="pres">
      <dgm:prSet presAssocID="{815307EA-856E-4F29-9104-3B8BBE6669F9}" presName="parTrans" presStyleCnt="0"/>
      <dgm:spPr/>
    </dgm:pt>
    <dgm:pt modelId="{BD07670E-1D6A-4663-A2CE-F724A3DCAFA1}" type="pres">
      <dgm:prSet presAssocID="{B7B0908C-E920-45AC-94E9-7FCF491DA401}" presName="node" presStyleLbl="alignAccFollowNode1" presStyleIdx="5" presStyleCnt="6" custScaleX="755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ECFAAC-9DFA-4735-9D12-2AF3CB10A820}" srcId="{553CE5BA-6E0F-4B3A-B5DB-D638493860B5}" destId="{D1E50100-F4D5-4B42-8972-745BCEC83E6A}" srcOrd="0" destOrd="0" parTransId="{A3598CC5-A6E5-41D7-AD4C-4017E93F978C}" sibTransId="{2D7B582F-1AEF-43FE-9376-D3622361F796}"/>
    <dgm:cxn modelId="{B7B962AE-B0ED-400E-9906-F9D7DD11C4B4}" type="presOf" srcId="{DC86FED3-BD5D-4DE0-9701-114FC01454D4}" destId="{DBF045EC-ED9D-4627-861A-FB389476D506}" srcOrd="0" destOrd="0" presId="urn:microsoft.com/office/officeart/2005/8/layout/lProcess3"/>
    <dgm:cxn modelId="{D2A96EC8-E778-484C-9A48-2E85DBC2831A}" srcId="{290F1524-BFD4-48DA-978A-0F2162AE1D11}" destId="{8D54C7AB-EF35-4C0C-A112-C295B84E029E}" srcOrd="2" destOrd="0" parTransId="{18201E27-6118-4C2E-8D98-AC1103001779}" sibTransId="{426CADDC-7391-499F-AE97-C28EBBF834B3}"/>
    <dgm:cxn modelId="{66F6FA8E-5A36-4CC8-BF22-1583AE9254FD}" type="presOf" srcId="{D1E50100-F4D5-4B42-8972-745BCEC83E6A}" destId="{3E2E2F83-2ABA-4C60-B3C6-A99BFE214437}" srcOrd="0" destOrd="0" presId="urn:microsoft.com/office/officeart/2005/8/layout/lProcess3"/>
    <dgm:cxn modelId="{FA9B1C68-D38F-4F69-B6A8-123AB741BF8C}" srcId="{290F1524-BFD4-48DA-978A-0F2162AE1D11}" destId="{0E3FDD67-9627-41B4-9D93-FD573E62CBB4}" srcOrd="1" destOrd="0" parTransId="{A836B29C-F9BA-43B1-8D5C-4AB65601C331}" sibTransId="{67E2059E-751B-4CC8-B13B-1C11A547E2C2}"/>
    <dgm:cxn modelId="{8CD324DD-205B-40F4-AB1C-CF538E391981}" type="presOf" srcId="{F978076A-9591-4AEF-B6A7-6948BEFA5F93}" destId="{CED691EB-D270-40FB-A233-DAF7B4340D9B}" srcOrd="0" destOrd="0" presId="urn:microsoft.com/office/officeart/2005/8/layout/lProcess3"/>
    <dgm:cxn modelId="{66F4D4E2-06A7-4ADB-8470-48EE35816DA5}" srcId="{8D54C7AB-EF35-4C0C-A112-C295B84E029E}" destId="{BB93257B-884B-441A-90AA-3375D699673F}" srcOrd="0" destOrd="0" parTransId="{30B3B9A9-2140-4B7F-B09B-18BFF1C7CEC4}" sibTransId="{3A7D17CF-6127-49CC-8653-03C54DF65347}"/>
    <dgm:cxn modelId="{7BC30904-A179-441D-AE7A-85A367F2D6EF}" type="presOf" srcId="{8D54C7AB-EF35-4C0C-A112-C295B84E029E}" destId="{A49936C4-7913-4883-8B9F-DDC478E1E408}" srcOrd="0" destOrd="0" presId="urn:microsoft.com/office/officeart/2005/8/layout/lProcess3"/>
    <dgm:cxn modelId="{EB3AD5CB-A0B4-438C-9EE1-566694A8261F}" srcId="{0E3FDD67-9627-41B4-9D93-FD573E62CBB4}" destId="{627E8416-788D-450D-B09B-B38A4D6F1FFC}" srcOrd="0" destOrd="0" parTransId="{8218F22F-CE6C-42C9-AF5B-8AD7D23C24D4}" sibTransId="{B07F347E-291C-4E7A-BB8D-A583A6EF35B3}"/>
    <dgm:cxn modelId="{5D39A42C-6CFC-4060-BED8-60F581A41081}" type="presOf" srcId="{B7305E1D-8F28-4A11-854F-68B6BF539F93}" destId="{FA0651BA-6CD0-4C73-8D41-B2B694E43D76}" srcOrd="0" destOrd="0" presId="urn:microsoft.com/office/officeart/2005/8/layout/lProcess3"/>
    <dgm:cxn modelId="{332D6887-8D3D-4C0D-9352-8C316F443177}" type="presOf" srcId="{627E8416-788D-450D-B09B-B38A4D6F1FFC}" destId="{D7E946A7-09F2-404B-8596-9B7CBF7B3DA4}" srcOrd="0" destOrd="0" presId="urn:microsoft.com/office/officeart/2005/8/layout/lProcess3"/>
    <dgm:cxn modelId="{2C7DE5FF-2576-4A43-94BE-8E97F8E6AB57}" type="presOf" srcId="{D379CEBE-52E6-4685-A1D2-16ED707FDCBE}" destId="{8FEF1B7E-E24A-444F-9763-1178318D4AA4}" srcOrd="0" destOrd="0" presId="urn:microsoft.com/office/officeart/2005/8/layout/lProcess3"/>
    <dgm:cxn modelId="{AA500321-09E9-4243-B9B1-E763BC85BB6B}" type="presOf" srcId="{B7B0908C-E920-45AC-94E9-7FCF491DA401}" destId="{BD07670E-1D6A-4663-A2CE-F724A3DCAFA1}" srcOrd="0" destOrd="0" presId="urn:microsoft.com/office/officeart/2005/8/layout/lProcess3"/>
    <dgm:cxn modelId="{CF14281C-6A42-4497-AA4E-ED06E8E77398}" srcId="{290F1524-BFD4-48DA-978A-0F2162AE1D11}" destId="{553CE5BA-6E0F-4B3A-B5DB-D638493860B5}" srcOrd="3" destOrd="0" parTransId="{E2848DA0-67BD-4A9C-B7B4-257B516C4549}" sibTransId="{7B68CF81-499D-4DE8-A9D4-25511355A63F}"/>
    <dgm:cxn modelId="{08812B29-982A-4281-AC70-E285629B9FC5}" type="presOf" srcId="{946BA5B7-A243-4B73-8D78-2FCA8584AC78}" destId="{BF67F4CA-33AE-49F6-ADEA-E742A8FCF693}" srcOrd="0" destOrd="0" presId="urn:microsoft.com/office/officeart/2005/8/layout/lProcess3"/>
    <dgm:cxn modelId="{3D4783F7-4A1D-4A24-8FC2-B374EC2AA32F}" srcId="{F978076A-9591-4AEF-B6A7-6948BEFA5F93}" destId="{DC86FED3-BD5D-4DE0-9701-114FC01454D4}" srcOrd="0" destOrd="0" parTransId="{18693415-C0A2-4545-A9E3-201EEDBF8C99}" sibTransId="{DB13B0F3-9C1C-4351-B298-C0071C8DA43D}"/>
    <dgm:cxn modelId="{E727966B-A7EE-40B8-AE63-B55E34549950}" srcId="{946BA5B7-A243-4B73-8D78-2FCA8584AC78}" destId="{B7B0908C-E920-45AC-94E9-7FCF491DA401}" srcOrd="0" destOrd="0" parTransId="{815307EA-856E-4F29-9104-3B8BBE6669F9}" sibTransId="{A1ACBC89-413A-4C63-A14C-DCD415F0ECFB}"/>
    <dgm:cxn modelId="{F3F96E94-A505-45F0-8EC3-FB3C81C16FC0}" srcId="{290F1524-BFD4-48DA-978A-0F2162AE1D11}" destId="{946BA5B7-A243-4B73-8D78-2FCA8584AC78}" srcOrd="5" destOrd="0" parTransId="{DAC4CBC4-9EDE-4A31-94EA-C969BAE9E94B}" sibTransId="{0A248598-296A-4BC5-B876-534FC34753CC}"/>
    <dgm:cxn modelId="{1C0DF618-38E8-4C2C-8D11-E0AA9CD673AD}" srcId="{290F1524-BFD4-48DA-978A-0F2162AE1D11}" destId="{D379CEBE-52E6-4685-A1D2-16ED707FDCBE}" srcOrd="0" destOrd="0" parTransId="{69AD1D2C-3583-4BF7-B473-059F3CA3A271}" sibTransId="{91A761DF-B936-45B4-A6D4-1BAB0BD249D4}"/>
    <dgm:cxn modelId="{BA9D10B1-6B98-43F3-A39B-FAFB9228FCE3}" srcId="{290F1524-BFD4-48DA-978A-0F2162AE1D11}" destId="{F978076A-9591-4AEF-B6A7-6948BEFA5F93}" srcOrd="4" destOrd="0" parTransId="{EB3B131B-05F7-47D5-9DD7-AA48F741FDA7}" sibTransId="{D32246AA-EAE2-4CF7-BBBB-851E0D131763}"/>
    <dgm:cxn modelId="{FC91229F-AFF8-43A3-AE9F-A4BE099D3830}" type="presOf" srcId="{0E3FDD67-9627-41B4-9D93-FD573E62CBB4}" destId="{67E29278-CBEC-4093-8C54-5FE6E00F2ABD}" srcOrd="0" destOrd="0" presId="urn:microsoft.com/office/officeart/2005/8/layout/lProcess3"/>
    <dgm:cxn modelId="{1011D2CF-F493-41A3-BA31-6A8DE0C94580}" type="presOf" srcId="{290F1524-BFD4-48DA-978A-0F2162AE1D11}" destId="{39E9130F-C411-4487-A53F-24CED00B0610}" srcOrd="0" destOrd="0" presId="urn:microsoft.com/office/officeart/2005/8/layout/lProcess3"/>
    <dgm:cxn modelId="{5E7760D1-A8ED-480A-9EA1-44BFD873A972}" srcId="{D379CEBE-52E6-4685-A1D2-16ED707FDCBE}" destId="{B7305E1D-8F28-4A11-854F-68B6BF539F93}" srcOrd="0" destOrd="0" parTransId="{1C8C55A7-DF06-423F-B213-6A80C83D8BC4}" sibTransId="{AA8B3B2E-9165-40DA-8D52-EAD1B85565DB}"/>
    <dgm:cxn modelId="{34C4DC89-A42D-4902-8DA0-6D147CC3984B}" type="presOf" srcId="{BB93257B-884B-441A-90AA-3375D699673F}" destId="{E4FD6700-7C6F-43C0-8BFC-8D33C7D87986}" srcOrd="0" destOrd="0" presId="urn:microsoft.com/office/officeart/2005/8/layout/lProcess3"/>
    <dgm:cxn modelId="{A7CCBE83-B3F5-4BFC-B538-7C14A2439A66}" type="presOf" srcId="{553CE5BA-6E0F-4B3A-B5DB-D638493860B5}" destId="{4F810C1D-B76A-4C4D-8886-EA16AE1F44CD}" srcOrd="0" destOrd="0" presId="urn:microsoft.com/office/officeart/2005/8/layout/lProcess3"/>
    <dgm:cxn modelId="{C879FB1A-9472-42C6-A303-BF9DB8022709}" type="presParOf" srcId="{39E9130F-C411-4487-A53F-24CED00B0610}" destId="{5030CD15-C7F9-4AC7-96A6-128B48B83AD4}" srcOrd="0" destOrd="0" presId="urn:microsoft.com/office/officeart/2005/8/layout/lProcess3"/>
    <dgm:cxn modelId="{7DDF5D50-2E48-492D-9550-C413786C20E7}" type="presParOf" srcId="{5030CD15-C7F9-4AC7-96A6-128B48B83AD4}" destId="{8FEF1B7E-E24A-444F-9763-1178318D4AA4}" srcOrd="0" destOrd="0" presId="urn:microsoft.com/office/officeart/2005/8/layout/lProcess3"/>
    <dgm:cxn modelId="{F50A4FB1-E2B1-4C07-9137-E0D34B4E8192}" type="presParOf" srcId="{5030CD15-C7F9-4AC7-96A6-128B48B83AD4}" destId="{12DB9691-1C9A-47C0-85F2-127FE700EDD4}" srcOrd="1" destOrd="0" presId="urn:microsoft.com/office/officeart/2005/8/layout/lProcess3"/>
    <dgm:cxn modelId="{6775DD04-8E4A-4871-8F62-BFFEB19999DF}" type="presParOf" srcId="{5030CD15-C7F9-4AC7-96A6-128B48B83AD4}" destId="{FA0651BA-6CD0-4C73-8D41-B2B694E43D76}" srcOrd="2" destOrd="0" presId="urn:microsoft.com/office/officeart/2005/8/layout/lProcess3"/>
    <dgm:cxn modelId="{FCC08079-370F-4C78-8EB5-2CDE2C5DB211}" type="presParOf" srcId="{39E9130F-C411-4487-A53F-24CED00B0610}" destId="{C9EDE4C2-D1C8-49A0-81E9-C6710C29F758}" srcOrd="1" destOrd="0" presId="urn:microsoft.com/office/officeart/2005/8/layout/lProcess3"/>
    <dgm:cxn modelId="{1D984F5B-12FA-4EA0-809A-FDB4E4C57CF1}" type="presParOf" srcId="{39E9130F-C411-4487-A53F-24CED00B0610}" destId="{C5C88BC3-E115-4399-BC46-2228F7FF648F}" srcOrd="2" destOrd="0" presId="urn:microsoft.com/office/officeart/2005/8/layout/lProcess3"/>
    <dgm:cxn modelId="{67F5AF40-F502-488B-9FAA-0A5F0FE9BA15}" type="presParOf" srcId="{C5C88BC3-E115-4399-BC46-2228F7FF648F}" destId="{67E29278-CBEC-4093-8C54-5FE6E00F2ABD}" srcOrd="0" destOrd="0" presId="urn:microsoft.com/office/officeart/2005/8/layout/lProcess3"/>
    <dgm:cxn modelId="{0E24B0AF-3B6D-4410-96D0-9B16848CD4FF}" type="presParOf" srcId="{C5C88BC3-E115-4399-BC46-2228F7FF648F}" destId="{2FDE64E3-85BB-4D6B-B6CC-574553869E56}" srcOrd="1" destOrd="0" presId="urn:microsoft.com/office/officeart/2005/8/layout/lProcess3"/>
    <dgm:cxn modelId="{06534A0F-966B-47FF-A495-79961885735C}" type="presParOf" srcId="{C5C88BC3-E115-4399-BC46-2228F7FF648F}" destId="{D7E946A7-09F2-404B-8596-9B7CBF7B3DA4}" srcOrd="2" destOrd="0" presId="urn:microsoft.com/office/officeart/2005/8/layout/lProcess3"/>
    <dgm:cxn modelId="{E24B2F41-0945-4474-93CB-82546F9BD2DE}" type="presParOf" srcId="{39E9130F-C411-4487-A53F-24CED00B0610}" destId="{6DAE0B27-2311-4222-8FE8-29DBB5B2395B}" srcOrd="3" destOrd="0" presId="urn:microsoft.com/office/officeart/2005/8/layout/lProcess3"/>
    <dgm:cxn modelId="{3EAC3BB3-FA6A-47D0-869D-60386C49985D}" type="presParOf" srcId="{39E9130F-C411-4487-A53F-24CED00B0610}" destId="{C80CB4E1-E53E-430F-83FE-6EFEF68379EA}" srcOrd="4" destOrd="0" presId="urn:microsoft.com/office/officeart/2005/8/layout/lProcess3"/>
    <dgm:cxn modelId="{5115519F-FE4D-43E7-A2A2-3F3652F95854}" type="presParOf" srcId="{C80CB4E1-E53E-430F-83FE-6EFEF68379EA}" destId="{A49936C4-7913-4883-8B9F-DDC478E1E408}" srcOrd="0" destOrd="0" presId="urn:microsoft.com/office/officeart/2005/8/layout/lProcess3"/>
    <dgm:cxn modelId="{37113449-E6C6-40CB-9C7A-65C862BFC922}" type="presParOf" srcId="{C80CB4E1-E53E-430F-83FE-6EFEF68379EA}" destId="{DF15534B-0A95-4C2C-98D3-644D3E312003}" srcOrd="1" destOrd="0" presId="urn:microsoft.com/office/officeart/2005/8/layout/lProcess3"/>
    <dgm:cxn modelId="{C1767CAA-D111-4F4D-8FB4-ECA0187CA4C2}" type="presParOf" srcId="{C80CB4E1-E53E-430F-83FE-6EFEF68379EA}" destId="{E4FD6700-7C6F-43C0-8BFC-8D33C7D87986}" srcOrd="2" destOrd="0" presId="urn:microsoft.com/office/officeart/2005/8/layout/lProcess3"/>
    <dgm:cxn modelId="{3EF059EA-E930-4BC8-8D63-BC13E0469894}" type="presParOf" srcId="{39E9130F-C411-4487-A53F-24CED00B0610}" destId="{79B27453-6BCA-41F2-A4B2-891469F6683F}" srcOrd="5" destOrd="0" presId="urn:microsoft.com/office/officeart/2005/8/layout/lProcess3"/>
    <dgm:cxn modelId="{55628A00-187D-4964-A47E-2C12AF6CBC9E}" type="presParOf" srcId="{39E9130F-C411-4487-A53F-24CED00B0610}" destId="{73926317-AC84-4ABD-804E-FAD577A5D78C}" srcOrd="6" destOrd="0" presId="urn:microsoft.com/office/officeart/2005/8/layout/lProcess3"/>
    <dgm:cxn modelId="{349A8B3A-708F-4DA1-9953-D9DE71F7E001}" type="presParOf" srcId="{73926317-AC84-4ABD-804E-FAD577A5D78C}" destId="{4F810C1D-B76A-4C4D-8886-EA16AE1F44CD}" srcOrd="0" destOrd="0" presId="urn:microsoft.com/office/officeart/2005/8/layout/lProcess3"/>
    <dgm:cxn modelId="{396457F2-5272-461B-BF8A-2FC3B7E875D0}" type="presParOf" srcId="{73926317-AC84-4ABD-804E-FAD577A5D78C}" destId="{73E686D1-92B6-4F10-BCEE-8DD2E1D50A3C}" srcOrd="1" destOrd="0" presId="urn:microsoft.com/office/officeart/2005/8/layout/lProcess3"/>
    <dgm:cxn modelId="{20FA675C-1B7D-4E0F-8021-F813C2792C53}" type="presParOf" srcId="{73926317-AC84-4ABD-804E-FAD577A5D78C}" destId="{3E2E2F83-2ABA-4C60-B3C6-A99BFE214437}" srcOrd="2" destOrd="0" presId="urn:microsoft.com/office/officeart/2005/8/layout/lProcess3"/>
    <dgm:cxn modelId="{0A8A09E3-6817-4361-AA8E-051A19D4B210}" type="presParOf" srcId="{39E9130F-C411-4487-A53F-24CED00B0610}" destId="{CC67439F-D9C0-47E1-B9E1-6493032251D6}" srcOrd="7" destOrd="0" presId="urn:microsoft.com/office/officeart/2005/8/layout/lProcess3"/>
    <dgm:cxn modelId="{17C91DE9-9CCF-43E3-9CEB-EF07BD3C67E3}" type="presParOf" srcId="{39E9130F-C411-4487-A53F-24CED00B0610}" destId="{0BAA6FC1-4B10-45F8-883F-B419BD57188C}" srcOrd="8" destOrd="0" presId="urn:microsoft.com/office/officeart/2005/8/layout/lProcess3"/>
    <dgm:cxn modelId="{19C5C3A4-E41B-489C-9CEE-292801E2C6D7}" type="presParOf" srcId="{0BAA6FC1-4B10-45F8-883F-B419BD57188C}" destId="{CED691EB-D270-40FB-A233-DAF7B4340D9B}" srcOrd="0" destOrd="0" presId="urn:microsoft.com/office/officeart/2005/8/layout/lProcess3"/>
    <dgm:cxn modelId="{3ADF6475-6BB7-400A-9838-09F0CCE50AA5}" type="presParOf" srcId="{0BAA6FC1-4B10-45F8-883F-B419BD57188C}" destId="{9DB1CFF1-1215-46CF-86D1-DEC0C386128F}" srcOrd="1" destOrd="0" presId="urn:microsoft.com/office/officeart/2005/8/layout/lProcess3"/>
    <dgm:cxn modelId="{5DBF90F0-E23C-4958-8D82-B44825F984AA}" type="presParOf" srcId="{0BAA6FC1-4B10-45F8-883F-B419BD57188C}" destId="{DBF045EC-ED9D-4627-861A-FB389476D506}" srcOrd="2" destOrd="0" presId="urn:microsoft.com/office/officeart/2005/8/layout/lProcess3"/>
    <dgm:cxn modelId="{9ADF70EB-4B20-4C9B-B277-88E05FBE2348}" type="presParOf" srcId="{39E9130F-C411-4487-A53F-24CED00B0610}" destId="{0BFADECE-C78E-471E-BA0B-9EBF10D85430}" srcOrd="9" destOrd="0" presId="urn:microsoft.com/office/officeart/2005/8/layout/lProcess3"/>
    <dgm:cxn modelId="{A606B8D4-7ACD-4FE3-B224-43BF3616D287}" type="presParOf" srcId="{39E9130F-C411-4487-A53F-24CED00B0610}" destId="{808D3185-E373-4A10-9885-708B752A69F4}" srcOrd="10" destOrd="0" presId="urn:microsoft.com/office/officeart/2005/8/layout/lProcess3"/>
    <dgm:cxn modelId="{AFA0C850-D0AE-4FAA-8908-1C9AABE9645A}" type="presParOf" srcId="{808D3185-E373-4A10-9885-708B752A69F4}" destId="{BF67F4CA-33AE-49F6-ADEA-E742A8FCF693}" srcOrd="0" destOrd="0" presId="urn:microsoft.com/office/officeart/2005/8/layout/lProcess3"/>
    <dgm:cxn modelId="{819B9262-DD4B-4A9A-AD57-97E25CA8FE59}" type="presParOf" srcId="{808D3185-E373-4A10-9885-708B752A69F4}" destId="{E88307FA-B94E-458C-8BE8-B424F14E5558}" srcOrd="1" destOrd="0" presId="urn:microsoft.com/office/officeart/2005/8/layout/lProcess3"/>
    <dgm:cxn modelId="{E0B42DF1-CA67-4092-A456-91AFE3FAB87E}" type="presParOf" srcId="{808D3185-E373-4A10-9885-708B752A69F4}" destId="{BD07670E-1D6A-4663-A2CE-F724A3DCAFA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9EF9BA-61C3-43D4-9F54-DA3FBEE2E4C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86A4A5-ADF8-4AAE-8934-608E8647CE83}">
      <dgm:prSet/>
      <dgm:spPr>
        <a:solidFill>
          <a:schemeClr val="tx1">
            <a:lumMod val="50000"/>
            <a:lumOff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Доходы</a:t>
          </a:r>
          <a:endParaRPr lang="ru-RU" dirty="0"/>
        </a:p>
      </dgm:t>
    </dgm:pt>
    <dgm:pt modelId="{A8932652-0F56-44D9-A4FE-F7A46A24EC09}" type="parTrans" cxnId="{350D4F72-CCB1-407A-B2F4-82280F8BE4EA}">
      <dgm:prSet/>
      <dgm:spPr/>
      <dgm:t>
        <a:bodyPr/>
        <a:lstStyle/>
        <a:p>
          <a:endParaRPr lang="ru-RU"/>
        </a:p>
      </dgm:t>
    </dgm:pt>
    <dgm:pt modelId="{C8B947B4-F79C-434B-91D3-F4580D2BC162}" type="sibTrans" cxnId="{350D4F72-CCB1-407A-B2F4-82280F8BE4EA}">
      <dgm:prSet/>
      <dgm:spPr/>
      <dgm:t>
        <a:bodyPr/>
        <a:lstStyle/>
        <a:p>
          <a:endParaRPr lang="ru-RU"/>
        </a:p>
      </dgm:t>
    </dgm:pt>
    <dgm:pt modelId="{73A2E0F0-E066-4A56-89A0-0A9B03D802FD}">
      <dgm:prSet/>
      <dgm:spPr>
        <a:solidFill>
          <a:srgbClr val="92D05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dirty="0" smtClean="0"/>
            <a:t>Расходы</a:t>
          </a:r>
          <a:endParaRPr lang="ru-RU" dirty="0"/>
        </a:p>
      </dgm:t>
    </dgm:pt>
    <dgm:pt modelId="{14ED82E4-AC02-4842-92BF-3913FDCF12D8}" type="parTrans" cxnId="{E864A3C4-8E5D-4748-81F0-61DC63BC8F25}">
      <dgm:prSet/>
      <dgm:spPr/>
      <dgm:t>
        <a:bodyPr/>
        <a:lstStyle/>
        <a:p>
          <a:endParaRPr lang="ru-RU"/>
        </a:p>
      </dgm:t>
    </dgm:pt>
    <dgm:pt modelId="{774597A8-1311-422C-9B71-4189C65274BB}" type="sibTrans" cxnId="{E864A3C4-8E5D-4748-81F0-61DC63BC8F25}">
      <dgm:prSet/>
      <dgm:spPr/>
      <dgm:t>
        <a:bodyPr/>
        <a:lstStyle/>
        <a:p>
          <a:endParaRPr lang="ru-RU"/>
        </a:p>
      </dgm:t>
    </dgm:pt>
    <dgm:pt modelId="{29A49A50-26A5-4800-A8D5-5EE567ED695F}">
      <dgm:prSet custT="1"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ru-RU" sz="1800" dirty="0" smtClean="0"/>
            <a:t>Дефицит (+)/ </a:t>
          </a:r>
          <a:r>
            <a:rPr lang="ru-RU" sz="1800" dirty="0" err="1" smtClean="0"/>
            <a:t>Профицит</a:t>
          </a:r>
          <a:r>
            <a:rPr lang="ru-RU" sz="1800" dirty="0" smtClean="0"/>
            <a:t> (-)</a:t>
          </a:r>
          <a:endParaRPr lang="ru-RU" sz="1800" dirty="0"/>
        </a:p>
      </dgm:t>
    </dgm:pt>
    <dgm:pt modelId="{D10DC891-D3B1-4912-A219-0593E58C05C0}" type="parTrans" cxnId="{B138B4B3-B8D5-41BC-9D45-5018481CA073}">
      <dgm:prSet/>
      <dgm:spPr/>
      <dgm:t>
        <a:bodyPr/>
        <a:lstStyle/>
        <a:p>
          <a:endParaRPr lang="ru-RU"/>
        </a:p>
      </dgm:t>
    </dgm:pt>
    <dgm:pt modelId="{ACCED71E-32CC-4910-A362-6C3C914971FC}" type="sibTrans" cxnId="{B138B4B3-B8D5-41BC-9D45-5018481CA073}">
      <dgm:prSet/>
      <dgm:spPr/>
      <dgm:t>
        <a:bodyPr/>
        <a:lstStyle/>
        <a:p>
          <a:endParaRPr lang="ru-RU"/>
        </a:p>
      </dgm:t>
    </dgm:pt>
    <dgm:pt modelId="{1A3BFD4C-40C1-4A49-9026-A204B483FC02}" type="pres">
      <dgm:prSet presAssocID="{DA9EF9BA-61C3-43D4-9F54-DA3FBEE2E4C8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5EB64AB-2CC7-4393-8DBF-14FE3C36B055}" type="pres">
      <dgm:prSet presAssocID="{AE86A4A5-ADF8-4AAE-8934-608E8647CE83}" presName="horFlow" presStyleCnt="0"/>
      <dgm:spPr/>
    </dgm:pt>
    <dgm:pt modelId="{F12FFE42-0559-4FBE-A4E1-466F224B5EA3}" type="pres">
      <dgm:prSet presAssocID="{AE86A4A5-ADF8-4AAE-8934-608E8647CE83}" presName="bigChev" presStyleLbl="node1" presStyleIdx="0" presStyleCnt="3" custScaleY="58842" custLinFactNeighborY="-29741"/>
      <dgm:spPr/>
      <dgm:t>
        <a:bodyPr/>
        <a:lstStyle/>
        <a:p>
          <a:endParaRPr lang="ru-RU"/>
        </a:p>
      </dgm:t>
    </dgm:pt>
    <dgm:pt modelId="{BA7BF89C-3553-4039-ABBD-C15D70283021}" type="pres">
      <dgm:prSet presAssocID="{AE86A4A5-ADF8-4AAE-8934-608E8647CE83}" presName="vSp" presStyleCnt="0"/>
      <dgm:spPr/>
    </dgm:pt>
    <dgm:pt modelId="{81C663E4-4289-4475-A749-CE1C9A5B0939}" type="pres">
      <dgm:prSet presAssocID="{73A2E0F0-E066-4A56-89A0-0A9B03D802FD}" presName="horFlow" presStyleCnt="0"/>
      <dgm:spPr/>
    </dgm:pt>
    <dgm:pt modelId="{806CD891-86C4-4DC9-82B1-3F381ED337C8}" type="pres">
      <dgm:prSet presAssocID="{73A2E0F0-E066-4A56-89A0-0A9B03D802FD}" presName="bigChev" presStyleLbl="node1" presStyleIdx="1" presStyleCnt="3" custScaleY="56120" custLinFactNeighborY="-6241"/>
      <dgm:spPr/>
      <dgm:t>
        <a:bodyPr/>
        <a:lstStyle/>
        <a:p>
          <a:endParaRPr lang="ru-RU"/>
        </a:p>
      </dgm:t>
    </dgm:pt>
    <dgm:pt modelId="{98B55E36-6000-4664-88E6-C408C0E372C3}" type="pres">
      <dgm:prSet presAssocID="{73A2E0F0-E066-4A56-89A0-0A9B03D802FD}" presName="vSp" presStyleCnt="0"/>
      <dgm:spPr/>
    </dgm:pt>
    <dgm:pt modelId="{F070DA46-630A-4223-86E0-066FD0268B8C}" type="pres">
      <dgm:prSet presAssocID="{29A49A50-26A5-4800-A8D5-5EE567ED695F}" presName="horFlow" presStyleCnt="0"/>
      <dgm:spPr/>
    </dgm:pt>
    <dgm:pt modelId="{D6A34B33-E643-481D-B46D-DF31BB0B9018}" type="pres">
      <dgm:prSet presAssocID="{29A49A50-26A5-4800-A8D5-5EE567ED695F}" presName="bigChev" presStyleLbl="node1" presStyleIdx="2" presStyleCnt="3" custScaleY="52740" custLinFactNeighborY="8399"/>
      <dgm:spPr/>
      <dgm:t>
        <a:bodyPr/>
        <a:lstStyle/>
        <a:p>
          <a:endParaRPr lang="ru-RU"/>
        </a:p>
      </dgm:t>
    </dgm:pt>
  </dgm:ptLst>
  <dgm:cxnLst>
    <dgm:cxn modelId="{B138B4B3-B8D5-41BC-9D45-5018481CA073}" srcId="{DA9EF9BA-61C3-43D4-9F54-DA3FBEE2E4C8}" destId="{29A49A50-26A5-4800-A8D5-5EE567ED695F}" srcOrd="2" destOrd="0" parTransId="{D10DC891-D3B1-4912-A219-0593E58C05C0}" sibTransId="{ACCED71E-32CC-4910-A362-6C3C914971FC}"/>
    <dgm:cxn modelId="{E864A3C4-8E5D-4748-81F0-61DC63BC8F25}" srcId="{DA9EF9BA-61C3-43D4-9F54-DA3FBEE2E4C8}" destId="{73A2E0F0-E066-4A56-89A0-0A9B03D802FD}" srcOrd="1" destOrd="0" parTransId="{14ED82E4-AC02-4842-92BF-3913FDCF12D8}" sibTransId="{774597A8-1311-422C-9B71-4189C65274BB}"/>
    <dgm:cxn modelId="{53730CF1-FD8D-4878-88B3-9186F2FF0225}" type="presOf" srcId="{AE86A4A5-ADF8-4AAE-8934-608E8647CE83}" destId="{F12FFE42-0559-4FBE-A4E1-466F224B5EA3}" srcOrd="0" destOrd="0" presId="urn:microsoft.com/office/officeart/2005/8/layout/lProcess3"/>
    <dgm:cxn modelId="{350D4F72-CCB1-407A-B2F4-82280F8BE4EA}" srcId="{DA9EF9BA-61C3-43D4-9F54-DA3FBEE2E4C8}" destId="{AE86A4A5-ADF8-4AAE-8934-608E8647CE83}" srcOrd="0" destOrd="0" parTransId="{A8932652-0F56-44D9-A4FE-F7A46A24EC09}" sibTransId="{C8B947B4-F79C-434B-91D3-F4580D2BC162}"/>
    <dgm:cxn modelId="{CC7F6155-E753-49E4-9367-43F21BF81C11}" type="presOf" srcId="{DA9EF9BA-61C3-43D4-9F54-DA3FBEE2E4C8}" destId="{1A3BFD4C-40C1-4A49-9026-A204B483FC02}" srcOrd="0" destOrd="0" presId="urn:microsoft.com/office/officeart/2005/8/layout/lProcess3"/>
    <dgm:cxn modelId="{72A5787A-38D5-48C1-8498-2AEC9B7C88BB}" type="presOf" srcId="{29A49A50-26A5-4800-A8D5-5EE567ED695F}" destId="{D6A34B33-E643-481D-B46D-DF31BB0B9018}" srcOrd="0" destOrd="0" presId="urn:microsoft.com/office/officeart/2005/8/layout/lProcess3"/>
    <dgm:cxn modelId="{26434EFF-489E-430B-AF0C-8AEA7B948E36}" type="presOf" srcId="{73A2E0F0-E066-4A56-89A0-0A9B03D802FD}" destId="{806CD891-86C4-4DC9-82B1-3F381ED337C8}" srcOrd="0" destOrd="0" presId="urn:microsoft.com/office/officeart/2005/8/layout/lProcess3"/>
    <dgm:cxn modelId="{E0E5C5C2-6057-43E2-AB3D-2C7FD308B250}" type="presParOf" srcId="{1A3BFD4C-40C1-4A49-9026-A204B483FC02}" destId="{35EB64AB-2CC7-4393-8DBF-14FE3C36B055}" srcOrd="0" destOrd="0" presId="urn:microsoft.com/office/officeart/2005/8/layout/lProcess3"/>
    <dgm:cxn modelId="{1BC1A27A-E83C-413F-9359-DF04E0D6F6FC}" type="presParOf" srcId="{35EB64AB-2CC7-4393-8DBF-14FE3C36B055}" destId="{F12FFE42-0559-4FBE-A4E1-466F224B5EA3}" srcOrd="0" destOrd="0" presId="urn:microsoft.com/office/officeart/2005/8/layout/lProcess3"/>
    <dgm:cxn modelId="{3BD39E5E-269E-4262-9014-3D0D52B5A343}" type="presParOf" srcId="{1A3BFD4C-40C1-4A49-9026-A204B483FC02}" destId="{BA7BF89C-3553-4039-ABBD-C15D70283021}" srcOrd="1" destOrd="0" presId="urn:microsoft.com/office/officeart/2005/8/layout/lProcess3"/>
    <dgm:cxn modelId="{2C095D1B-A2F4-4876-A325-A31566E6C484}" type="presParOf" srcId="{1A3BFD4C-40C1-4A49-9026-A204B483FC02}" destId="{81C663E4-4289-4475-A749-CE1C9A5B0939}" srcOrd="2" destOrd="0" presId="urn:microsoft.com/office/officeart/2005/8/layout/lProcess3"/>
    <dgm:cxn modelId="{0FEC5D25-AB09-4545-BF67-B9325F0270B8}" type="presParOf" srcId="{81C663E4-4289-4475-A749-CE1C9A5B0939}" destId="{806CD891-86C4-4DC9-82B1-3F381ED337C8}" srcOrd="0" destOrd="0" presId="urn:microsoft.com/office/officeart/2005/8/layout/lProcess3"/>
    <dgm:cxn modelId="{47B4AB8C-B524-481F-986E-0905FBEF902B}" type="presParOf" srcId="{1A3BFD4C-40C1-4A49-9026-A204B483FC02}" destId="{98B55E36-6000-4664-88E6-C408C0E372C3}" srcOrd="3" destOrd="0" presId="urn:microsoft.com/office/officeart/2005/8/layout/lProcess3"/>
    <dgm:cxn modelId="{64301ED3-08FF-41F6-8611-C474C2A44942}" type="presParOf" srcId="{1A3BFD4C-40C1-4A49-9026-A204B483FC02}" destId="{F070DA46-630A-4223-86E0-066FD0268B8C}" srcOrd="4" destOrd="0" presId="urn:microsoft.com/office/officeart/2005/8/layout/lProcess3"/>
    <dgm:cxn modelId="{57717A6A-78BB-4E04-ACC7-DFE77595A1B9}" type="presParOf" srcId="{F070DA46-630A-4223-86E0-066FD0268B8C}" destId="{D6A34B33-E643-481D-B46D-DF31BB0B90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B08BD42-F89E-410B-B016-0A2FFEBCD404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814350-6A92-4D8F-8295-01C5E3E2A71F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ОБРАЗОВАНИЕ 100% </a:t>
          </a:r>
        </a:p>
        <a:p>
          <a:pPr rtl="0"/>
          <a:r>
            <a:rPr lang="ru-RU" dirty="0" smtClean="0">
              <a:solidFill>
                <a:schemeClr val="tx1"/>
              </a:solidFill>
            </a:rPr>
            <a:t>1 926,7 тыс. руб.</a:t>
          </a:r>
          <a:endParaRPr lang="ru-RU" dirty="0">
            <a:solidFill>
              <a:schemeClr val="tx1"/>
            </a:solidFill>
          </a:endParaRPr>
        </a:p>
      </dgm:t>
    </dgm:pt>
    <dgm:pt modelId="{5C6949A6-FA7D-47E5-A382-4BE79F82426D}" type="parTrans" cxnId="{7CA39D69-0C30-43BA-B24C-986326D097AD}">
      <dgm:prSet/>
      <dgm:spPr/>
      <dgm:t>
        <a:bodyPr/>
        <a:lstStyle/>
        <a:p>
          <a:endParaRPr lang="ru-RU"/>
        </a:p>
      </dgm:t>
    </dgm:pt>
    <dgm:pt modelId="{42EEF1FD-693E-4CA5-AF05-6AA3E07A83F6}" type="sibTrans" cxnId="{7CA39D69-0C30-43BA-B24C-986326D097AD}">
      <dgm:prSet/>
      <dgm:spPr/>
      <dgm:t>
        <a:bodyPr/>
        <a:lstStyle/>
        <a:p>
          <a:endParaRPr lang="ru-RU"/>
        </a:p>
      </dgm:t>
    </dgm:pt>
    <dgm:pt modelId="{9784A6F9-102D-4A95-9EAC-8F4A9F7A985B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4,0%  77,0 тыс.руб.</a:t>
          </a:r>
          <a:endParaRPr lang="ru-RU" b="1" dirty="0">
            <a:solidFill>
              <a:schemeClr val="bg1"/>
            </a:solidFill>
          </a:endParaRPr>
        </a:p>
      </dgm:t>
    </dgm:pt>
    <dgm:pt modelId="{1D3AEFBF-ADEA-4B7A-A05D-9493C6522B64}" type="parTrans" cxnId="{6ABE7ECB-905D-41BB-9EFF-11D7C42623B0}">
      <dgm:prSet/>
      <dgm:spPr/>
      <dgm:t>
        <a:bodyPr/>
        <a:lstStyle/>
        <a:p>
          <a:endParaRPr lang="ru-RU"/>
        </a:p>
      </dgm:t>
    </dgm:pt>
    <dgm:pt modelId="{A75DADA4-E03F-45BC-A811-876B949CB437}" type="sibTrans" cxnId="{6ABE7ECB-905D-41BB-9EFF-11D7C42623B0}">
      <dgm:prSet/>
      <dgm:spPr/>
      <dgm:t>
        <a:bodyPr/>
        <a:lstStyle/>
        <a:p>
          <a:endParaRPr lang="ru-RU"/>
        </a:p>
      </dgm:t>
    </dgm:pt>
    <dgm:pt modelId="{1B17AA03-FA84-49F7-BF4B-B8816F6ED271}">
      <dgm:prSet/>
      <dgm:spPr/>
      <dgm:t>
        <a:bodyPr/>
        <a:lstStyle/>
        <a:p>
          <a:pPr rtl="0"/>
          <a:r>
            <a:rPr lang="ru-RU" b="1" dirty="0" smtClean="0">
              <a:solidFill>
                <a:schemeClr val="bg1"/>
              </a:solidFill>
              <a:latin typeface="+mn-lt"/>
            </a:rPr>
            <a:t>Организация и проведение досуговых  </a:t>
          </a:r>
          <a:r>
            <a:rPr lang="ru-RU" b="1" smtClean="0">
              <a:solidFill>
                <a:schemeClr val="bg1"/>
              </a:solidFill>
              <a:latin typeface="+mn-lt"/>
            </a:rPr>
            <a:t>мероприятий 90,8 </a:t>
          </a:r>
          <a:r>
            <a:rPr lang="ru-RU" b="1" dirty="0" smtClean="0">
              <a:solidFill>
                <a:schemeClr val="bg1"/>
              </a:solidFill>
              <a:latin typeface="+mn-lt"/>
            </a:rPr>
            <a:t>%  1 750,9тыс.руб.</a:t>
          </a:r>
          <a:endParaRPr lang="ru-RU" b="1" dirty="0">
            <a:solidFill>
              <a:schemeClr val="bg1"/>
            </a:solidFill>
            <a:latin typeface="+mn-lt"/>
          </a:endParaRPr>
        </a:p>
      </dgm:t>
    </dgm:pt>
    <dgm:pt modelId="{C56EC620-0961-41DB-B3E6-64C2D70AA293}" type="parTrans" cxnId="{199E8BBA-7416-4CB0-9FA1-89F070F7909C}">
      <dgm:prSet/>
      <dgm:spPr/>
      <dgm:t>
        <a:bodyPr/>
        <a:lstStyle/>
        <a:p>
          <a:endParaRPr lang="ru-RU"/>
        </a:p>
      </dgm:t>
    </dgm:pt>
    <dgm:pt modelId="{1D493888-970E-46B3-8EC5-C2E05A5A0305}" type="sibTrans" cxnId="{199E8BBA-7416-4CB0-9FA1-89F070F7909C}">
      <dgm:prSet/>
      <dgm:spPr/>
      <dgm:t>
        <a:bodyPr/>
        <a:lstStyle/>
        <a:p>
          <a:endParaRPr lang="ru-RU"/>
        </a:p>
      </dgm:t>
    </dgm:pt>
    <dgm:pt modelId="{2627027A-38E5-4118-9435-F972046CF57B}">
      <dgm:prSet/>
      <dgm:spPr/>
      <dgm:t>
        <a:bodyPr/>
        <a:lstStyle/>
        <a:p>
          <a:r>
            <a:rPr lang="ru-RU" b="1" dirty="0" smtClean="0">
              <a:latin typeface="+mn-lt"/>
            </a:rPr>
            <a:t>Проведение работ по военно-патриотическому воспитанию    3,2%  60,8 тыс.руб.</a:t>
          </a:r>
          <a:endParaRPr lang="ru-RU" b="1" dirty="0">
            <a:latin typeface="+mn-lt"/>
          </a:endParaRPr>
        </a:p>
      </dgm:t>
    </dgm:pt>
    <dgm:pt modelId="{0D45F6B1-0E4B-4CF4-8BD2-5B962B8FB878}" type="parTrans" cxnId="{6F525960-228F-4520-9A14-8B6DA6077212}">
      <dgm:prSet/>
      <dgm:spPr/>
      <dgm:t>
        <a:bodyPr/>
        <a:lstStyle/>
        <a:p>
          <a:endParaRPr lang="ru-RU"/>
        </a:p>
      </dgm:t>
    </dgm:pt>
    <dgm:pt modelId="{E953EE09-D3C9-427A-A982-D984B6C870B4}" type="sibTrans" cxnId="{6F525960-228F-4520-9A14-8B6DA6077212}">
      <dgm:prSet/>
      <dgm:spPr/>
      <dgm:t>
        <a:bodyPr/>
        <a:lstStyle/>
        <a:p>
          <a:endParaRPr lang="ru-RU"/>
        </a:p>
      </dgm:t>
    </dgm:pt>
    <dgm:pt modelId="{71B2D739-841E-4A7F-9718-A36BAE1B897F}">
      <dgm:prSet/>
      <dgm:spPr/>
      <dgm:t>
        <a:bodyPr/>
        <a:lstStyle/>
        <a:p>
          <a:pPr rtl="0"/>
          <a:r>
            <a:rPr lang="ru-RU" b="1" dirty="0" smtClean="0">
              <a:latin typeface="+mn-lt"/>
            </a:rPr>
            <a:t>Муниципальная программа по участию в реализации мер по профилактике дорожно-транспортного травматизма 2,0%  38,0 </a:t>
          </a:r>
          <a:r>
            <a:rPr lang="ru-RU" b="1" dirty="0" err="1" smtClean="0">
              <a:latin typeface="+mn-lt"/>
            </a:rPr>
            <a:t>тыс.руб</a:t>
          </a:r>
          <a:r>
            <a:rPr lang="ru-RU" b="1" dirty="0" smtClean="0">
              <a:latin typeface="+mn-lt"/>
            </a:rPr>
            <a:t>.</a:t>
          </a:r>
          <a:endParaRPr lang="ru-RU" dirty="0">
            <a:latin typeface="+mn-lt"/>
          </a:endParaRPr>
        </a:p>
      </dgm:t>
    </dgm:pt>
    <dgm:pt modelId="{38109FA5-6723-47D6-8A2F-B2DAF1F57658}" type="parTrans" cxnId="{3ACFE7BE-8CBB-4E45-BCA8-67D463F7884D}">
      <dgm:prSet/>
      <dgm:spPr/>
      <dgm:t>
        <a:bodyPr/>
        <a:lstStyle/>
        <a:p>
          <a:endParaRPr lang="ru-RU"/>
        </a:p>
      </dgm:t>
    </dgm:pt>
    <dgm:pt modelId="{E2F4CF83-2136-4307-9DBF-FDD09D7CEA1B}" type="sibTrans" cxnId="{3ACFE7BE-8CBB-4E45-BCA8-67D463F7884D}">
      <dgm:prSet/>
      <dgm:spPr/>
      <dgm:t>
        <a:bodyPr/>
        <a:lstStyle/>
        <a:p>
          <a:endParaRPr lang="ru-RU"/>
        </a:p>
      </dgm:t>
    </dgm:pt>
    <dgm:pt modelId="{9ADBD168-01E0-4E52-A2A3-87613CD2CA80}" type="pres">
      <dgm:prSet presAssocID="{AB08BD42-F89E-410B-B016-0A2FFEBCD40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9F7D91-D17F-4F96-954B-3E2BF5149C07}" type="pres">
      <dgm:prSet presAssocID="{AB08BD42-F89E-410B-B016-0A2FFEBCD404}" presName="matrix" presStyleCnt="0"/>
      <dgm:spPr/>
    </dgm:pt>
    <dgm:pt modelId="{D64131B2-2F21-46E6-995B-621BD0488BAA}" type="pres">
      <dgm:prSet presAssocID="{AB08BD42-F89E-410B-B016-0A2FFEBCD404}" presName="tile1" presStyleLbl="node1" presStyleIdx="0" presStyleCnt="4"/>
      <dgm:spPr/>
      <dgm:t>
        <a:bodyPr/>
        <a:lstStyle/>
        <a:p>
          <a:endParaRPr lang="ru-RU"/>
        </a:p>
      </dgm:t>
    </dgm:pt>
    <dgm:pt modelId="{0715DB8F-2B0E-43AE-9C74-5BEB37383192}" type="pres">
      <dgm:prSet presAssocID="{AB08BD42-F89E-410B-B016-0A2FFEBCD40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C80FD-3CE6-46F0-B46B-B3E13E9B9D82}" type="pres">
      <dgm:prSet presAssocID="{AB08BD42-F89E-410B-B016-0A2FFEBCD404}" presName="tile2" presStyleLbl="node1" presStyleIdx="1" presStyleCnt="4" custLinFactNeighborX="1202" custLinFactNeighborY="-669"/>
      <dgm:spPr/>
      <dgm:t>
        <a:bodyPr/>
        <a:lstStyle/>
        <a:p>
          <a:endParaRPr lang="ru-RU"/>
        </a:p>
      </dgm:t>
    </dgm:pt>
    <dgm:pt modelId="{0DD2AF2C-B227-40A6-8DB6-BF839F030C74}" type="pres">
      <dgm:prSet presAssocID="{AB08BD42-F89E-410B-B016-0A2FFEBCD40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45629-31FA-4663-A3C8-B37D0BFE0D65}" type="pres">
      <dgm:prSet presAssocID="{AB08BD42-F89E-410B-B016-0A2FFEBCD404}" presName="tile3" presStyleLbl="node1" presStyleIdx="2" presStyleCnt="4"/>
      <dgm:spPr/>
      <dgm:t>
        <a:bodyPr/>
        <a:lstStyle/>
        <a:p>
          <a:endParaRPr lang="ru-RU"/>
        </a:p>
      </dgm:t>
    </dgm:pt>
    <dgm:pt modelId="{ABC4A7F9-FC72-46B0-9813-4F86A8CF3C6C}" type="pres">
      <dgm:prSet presAssocID="{AB08BD42-F89E-410B-B016-0A2FFEBCD40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80B60-222D-4AEA-89F0-30F3A3FFC7E0}" type="pres">
      <dgm:prSet presAssocID="{AB08BD42-F89E-410B-B016-0A2FFEBCD404}" presName="tile4" presStyleLbl="node1" presStyleIdx="3" presStyleCnt="4" custLinFactNeighborX="-1985" custLinFactNeighborY="2474"/>
      <dgm:spPr/>
      <dgm:t>
        <a:bodyPr/>
        <a:lstStyle/>
        <a:p>
          <a:endParaRPr lang="ru-RU"/>
        </a:p>
      </dgm:t>
    </dgm:pt>
    <dgm:pt modelId="{5643EF2E-5C4C-4BDE-A3DF-4F1982C9A675}" type="pres">
      <dgm:prSet presAssocID="{AB08BD42-F89E-410B-B016-0A2FFEBCD40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4955F-F138-44D1-8502-0CA193540E26}" type="pres">
      <dgm:prSet presAssocID="{AB08BD42-F89E-410B-B016-0A2FFEBCD40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6F525960-228F-4520-9A14-8B6DA6077212}" srcId="{D8814350-6A92-4D8F-8295-01C5E3E2A71F}" destId="{2627027A-38E5-4118-9435-F972046CF57B}" srcOrd="2" destOrd="0" parTransId="{0D45F6B1-0E4B-4CF4-8BD2-5B962B8FB878}" sibTransId="{E953EE09-D3C9-427A-A982-D984B6C870B4}"/>
    <dgm:cxn modelId="{803E27D4-DAEC-4B56-9491-E37B2BDF016A}" type="presOf" srcId="{71B2D739-841E-4A7F-9718-A36BAE1B897F}" destId="{3F180B60-222D-4AEA-89F0-30F3A3FFC7E0}" srcOrd="0" destOrd="0" presId="urn:microsoft.com/office/officeart/2005/8/layout/matrix1"/>
    <dgm:cxn modelId="{3ACFE7BE-8CBB-4E45-BCA8-67D463F7884D}" srcId="{D8814350-6A92-4D8F-8295-01C5E3E2A71F}" destId="{71B2D739-841E-4A7F-9718-A36BAE1B897F}" srcOrd="3" destOrd="0" parTransId="{38109FA5-6723-47D6-8A2F-B2DAF1F57658}" sibTransId="{E2F4CF83-2136-4307-9DBF-FDD09D7CEA1B}"/>
    <dgm:cxn modelId="{AD13BA62-5F39-434A-8154-42029A25B9CB}" type="presOf" srcId="{9784A6F9-102D-4A95-9EAC-8F4A9F7A985B}" destId="{D64131B2-2F21-46E6-995B-621BD0488BAA}" srcOrd="0" destOrd="0" presId="urn:microsoft.com/office/officeart/2005/8/layout/matrix1"/>
    <dgm:cxn modelId="{7CA39D69-0C30-43BA-B24C-986326D097AD}" srcId="{AB08BD42-F89E-410B-B016-0A2FFEBCD404}" destId="{D8814350-6A92-4D8F-8295-01C5E3E2A71F}" srcOrd="0" destOrd="0" parTransId="{5C6949A6-FA7D-47E5-A382-4BE79F82426D}" sibTransId="{42EEF1FD-693E-4CA5-AF05-6AA3E07A83F6}"/>
    <dgm:cxn modelId="{8D8AA411-528B-40FE-A334-F99D7D673448}" type="presOf" srcId="{1B17AA03-FA84-49F7-BF4B-B8816F6ED271}" destId="{0DD2AF2C-B227-40A6-8DB6-BF839F030C74}" srcOrd="1" destOrd="0" presId="urn:microsoft.com/office/officeart/2005/8/layout/matrix1"/>
    <dgm:cxn modelId="{2E4D44AC-D1D1-47EC-8B64-219B3E92B8B3}" type="presOf" srcId="{1B17AA03-FA84-49F7-BF4B-B8816F6ED271}" destId="{731C80FD-3CE6-46F0-B46B-B3E13E9B9D82}" srcOrd="0" destOrd="0" presId="urn:microsoft.com/office/officeart/2005/8/layout/matrix1"/>
    <dgm:cxn modelId="{2FECFEDE-536A-44E7-BF54-BA0C0000A76F}" type="presOf" srcId="{AB08BD42-F89E-410B-B016-0A2FFEBCD404}" destId="{9ADBD168-01E0-4E52-A2A3-87613CD2CA80}" srcOrd="0" destOrd="0" presId="urn:microsoft.com/office/officeart/2005/8/layout/matrix1"/>
    <dgm:cxn modelId="{BA8968BD-CEE4-4BFB-BC2D-68B31DE4FCD3}" type="presOf" srcId="{D8814350-6A92-4D8F-8295-01C5E3E2A71F}" destId="{CE44955F-F138-44D1-8502-0CA193540E26}" srcOrd="0" destOrd="0" presId="urn:microsoft.com/office/officeart/2005/8/layout/matrix1"/>
    <dgm:cxn modelId="{7CF8FCEE-979B-4DC4-B229-0349FC28D71C}" type="presOf" srcId="{2627027A-38E5-4118-9435-F972046CF57B}" destId="{85B45629-31FA-4663-A3C8-B37D0BFE0D65}" srcOrd="0" destOrd="0" presId="urn:microsoft.com/office/officeart/2005/8/layout/matrix1"/>
    <dgm:cxn modelId="{6ABE7ECB-905D-41BB-9EFF-11D7C42623B0}" srcId="{D8814350-6A92-4D8F-8295-01C5E3E2A71F}" destId="{9784A6F9-102D-4A95-9EAC-8F4A9F7A985B}" srcOrd="0" destOrd="0" parTransId="{1D3AEFBF-ADEA-4B7A-A05D-9493C6522B64}" sibTransId="{A75DADA4-E03F-45BC-A811-876B949CB437}"/>
    <dgm:cxn modelId="{199E8BBA-7416-4CB0-9FA1-89F070F7909C}" srcId="{D8814350-6A92-4D8F-8295-01C5E3E2A71F}" destId="{1B17AA03-FA84-49F7-BF4B-B8816F6ED271}" srcOrd="1" destOrd="0" parTransId="{C56EC620-0961-41DB-B3E6-64C2D70AA293}" sibTransId="{1D493888-970E-46B3-8EC5-C2E05A5A0305}"/>
    <dgm:cxn modelId="{F1AA97D6-9F43-4BBC-8EE5-559ED7FB39FD}" type="presOf" srcId="{71B2D739-841E-4A7F-9718-A36BAE1B897F}" destId="{5643EF2E-5C4C-4BDE-A3DF-4F1982C9A675}" srcOrd="1" destOrd="0" presId="urn:microsoft.com/office/officeart/2005/8/layout/matrix1"/>
    <dgm:cxn modelId="{8078FBB8-2074-4BA8-ABA2-006DD9254832}" type="presOf" srcId="{9784A6F9-102D-4A95-9EAC-8F4A9F7A985B}" destId="{0715DB8F-2B0E-43AE-9C74-5BEB37383192}" srcOrd="1" destOrd="0" presId="urn:microsoft.com/office/officeart/2005/8/layout/matrix1"/>
    <dgm:cxn modelId="{8AB9130D-07D7-4C73-83F0-6EA9C9D22305}" type="presOf" srcId="{2627027A-38E5-4118-9435-F972046CF57B}" destId="{ABC4A7F9-FC72-46B0-9813-4F86A8CF3C6C}" srcOrd="1" destOrd="0" presId="urn:microsoft.com/office/officeart/2005/8/layout/matrix1"/>
    <dgm:cxn modelId="{E8AD255C-CFBF-444B-86C4-9CE167EAA7F2}" type="presParOf" srcId="{9ADBD168-01E0-4E52-A2A3-87613CD2CA80}" destId="{B79F7D91-D17F-4F96-954B-3E2BF5149C07}" srcOrd="0" destOrd="0" presId="urn:microsoft.com/office/officeart/2005/8/layout/matrix1"/>
    <dgm:cxn modelId="{A90942DB-1A2C-40F5-ACDC-A304768E7A77}" type="presParOf" srcId="{B79F7D91-D17F-4F96-954B-3E2BF5149C07}" destId="{D64131B2-2F21-46E6-995B-621BD0488BAA}" srcOrd="0" destOrd="0" presId="urn:microsoft.com/office/officeart/2005/8/layout/matrix1"/>
    <dgm:cxn modelId="{94376B63-A1A2-4B89-9B91-F9FD90801C8C}" type="presParOf" srcId="{B79F7D91-D17F-4F96-954B-3E2BF5149C07}" destId="{0715DB8F-2B0E-43AE-9C74-5BEB37383192}" srcOrd="1" destOrd="0" presId="urn:microsoft.com/office/officeart/2005/8/layout/matrix1"/>
    <dgm:cxn modelId="{A718F071-E74B-4696-B73D-F43A6F1485B4}" type="presParOf" srcId="{B79F7D91-D17F-4F96-954B-3E2BF5149C07}" destId="{731C80FD-3CE6-46F0-B46B-B3E13E9B9D82}" srcOrd="2" destOrd="0" presId="urn:microsoft.com/office/officeart/2005/8/layout/matrix1"/>
    <dgm:cxn modelId="{AF824015-87F6-4AAB-9FED-4087D3A774D9}" type="presParOf" srcId="{B79F7D91-D17F-4F96-954B-3E2BF5149C07}" destId="{0DD2AF2C-B227-40A6-8DB6-BF839F030C74}" srcOrd="3" destOrd="0" presId="urn:microsoft.com/office/officeart/2005/8/layout/matrix1"/>
    <dgm:cxn modelId="{13CF70F1-61E5-437B-8DDB-101DEF548AB7}" type="presParOf" srcId="{B79F7D91-D17F-4F96-954B-3E2BF5149C07}" destId="{85B45629-31FA-4663-A3C8-B37D0BFE0D65}" srcOrd="4" destOrd="0" presId="urn:microsoft.com/office/officeart/2005/8/layout/matrix1"/>
    <dgm:cxn modelId="{EB9FFC85-3DAE-4721-BAFC-4740EDCEE9BD}" type="presParOf" srcId="{B79F7D91-D17F-4F96-954B-3E2BF5149C07}" destId="{ABC4A7F9-FC72-46B0-9813-4F86A8CF3C6C}" srcOrd="5" destOrd="0" presId="urn:microsoft.com/office/officeart/2005/8/layout/matrix1"/>
    <dgm:cxn modelId="{58F23B13-AA2C-43A4-B98F-4F749DF355AB}" type="presParOf" srcId="{B79F7D91-D17F-4F96-954B-3E2BF5149C07}" destId="{3F180B60-222D-4AEA-89F0-30F3A3FFC7E0}" srcOrd="6" destOrd="0" presId="urn:microsoft.com/office/officeart/2005/8/layout/matrix1"/>
    <dgm:cxn modelId="{C9D66581-4973-44D1-92F4-5A699E50606C}" type="presParOf" srcId="{B79F7D91-D17F-4F96-954B-3E2BF5149C07}" destId="{5643EF2E-5C4C-4BDE-A3DF-4F1982C9A675}" srcOrd="7" destOrd="0" presId="urn:microsoft.com/office/officeart/2005/8/layout/matrix1"/>
    <dgm:cxn modelId="{CBACCCCC-ED1C-4171-A0B7-1D89098AB832}" type="presParOf" srcId="{9ADBD168-01E0-4E52-A2A3-87613CD2CA80}" destId="{CE44955F-F138-44D1-8502-0CA193540E2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8EA536-33A7-4DBE-9C50-2D2DAA1FCC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76167B-5DA9-4862-A3BF-BBF5789FC73E}">
      <dgm:prSet custT="1"/>
      <dgm:spPr>
        <a:solidFill>
          <a:srgbClr val="FFFFCC"/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E801ADA2-4525-4CBF-A330-5A6E89B61424}" type="parTrans" cxnId="{36FED893-94DC-4735-B87A-57985C92B38A}">
      <dgm:prSet/>
      <dgm:spPr/>
      <dgm:t>
        <a:bodyPr/>
        <a:lstStyle/>
        <a:p>
          <a:endParaRPr lang="ru-RU" sz="1800"/>
        </a:p>
      </dgm:t>
    </dgm:pt>
    <dgm:pt modelId="{10A2A2A9-9CD5-4484-AD46-C621830EDEE9}" type="sibTrans" cxnId="{36FED893-94DC-4735-B87A-57985C92B38A}">
      <dgm:prSet/>
      <dgm:spPr/>
      <dgm:t>
        <a:bodyPr/>
        <a:lstStyle/>
        <a:p>
          <a:endParaRPr lang="ru-RU" sz="1800"/>
        </a:p>
      </dgm:t>
    </dgm:pt>
    <dgm:pt modelId="{BD0607F5-B2CC-4CC8-9593-B73688D57B1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dirty="0">
            <a:solidFill>
              <a:schemeClr val="tx2">
                <a:lumMod val="95000"/>
                <a:lumOff val="5000"/>
              </a:schemeClr>
            </a:solidFill>
          </a:endParaRPr>
        </a:p>
      </dgm:t>
    </dgm:pt>
    <dgm:pt modelId="{10FB4BE1-F6EC-47ED-89AA-E89674682137}" type="parTrans" cxnId="{D829492B-7DB6-487A-8C81-3FA89246E4E9}">
      <dgm:prSet/>
      <dgm:spPr/>
      <dgm:t>
        <a:bodyPr/>
        <a:lstStyle/>
        <a:p>
          <a:endParaRPr lang="ru-RU" sz="1800"/>
        </a:p>
      </dgm:t>
    </dgm:pt>
    <dgm:pt modelId="{10997406-54D7-45D2-8099-141000D6DDB1}" type="sibTrans" cxnId="{D829492B-7DB6-487A-8C81-3FA89246E4E9}">
      <dgm:prSet/>
      <dgm:spPr/>
      <dgm:t>
        <a:bodyPr/>
        <a:lstStyle/>
        <a:p>
          <a:endParaRPr lang="ru-RU" sz="1800"/>
        </a:p>
      </dgm:t>
    </dgm:pt>
    <dgm:pt modelId="{D3B56A06-BB42-4439-8391-CF5C087E123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rtl="0"/>
          <a:endParaRPr lang="ru-RU" sz="1600" dirty="0" smtClean="0"/>
        </a:p>
        <a:p>
          <a:pPr rtl="0"/>
          <a:r>
            <a:rPr lang="ru-RU" sz="16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rtl="0"/>
          <a:endParaRPr lang="ru-RU" sz="1600" dirty="0"/>
        </a:p>
      </dgm:t>
    </dgm:pt>
    <dgm:pt modelId="{1BDAAB04-7C0C-4DFD-83B2-17FB7069326A}" type="parTrans" cxnId="{BC9A8E68-1847-497E-BD13-53A3DBFC5080}">
      <dgm:prSet/>
      <dgm:spPr/>
      <dgm:t>
        <a:bodyPr/>
        <a:lstStyle/>
        <a:p>
          <a:endParaRPr lang="ru-RU" sz="1800"/>
        </a:p>
      </dgm:t>
    </dgm:pt>
    <dgm:pt modelId="{2864421F-E876-45D5-A67E-ECA4AC471BCA}" type="sibTrans" cxnId="{BC9A8E68-1847-497E-BD13-53A3DBFC5080}">
      <dgm:prSet/>
      <dgm:spPr/>
      <dgm:t>
        <a:bodyPr/>
        <a:lstStyle/>
        <a:p>
          <a:endParaRPr lang="ru-RU" sz="1800"/>
        </a:p>
      </dgm:t>
    </dgm:pt>
    <dgm:pt modelId="{4ACCEF2A-CEB6-40D2-9D2F-6901005EE4BA}" type="pres">
      <dgm:prSet presAssocID="{9A8EA536-33A7-4DBE-9C50-2D2DAA1FCCC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7279A1-D285-4470-B9ED-BFB462DD8A32}" type="pres">
      <dgm:prSet presAssocID="{4676167B-5DA9-4862-A3BF-BBF5789FC73E}" presName="parentLin" presStyleCnt="0"/>
      <dgm:spPr/>
    </dgm:pt>
    <dgm:pt modelId="{8FBCEFB6-AF25-481C-8A6E-C221E5E68682}" type="pres">
      <dgm:prSet presAssocID="{4676167B-5DA9-4862-A3BF-BBF5789FC73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D4ED238C-7769-4CC4-83E2-A7FCE82FCDA9}" type="pres">
      <dgm:prSet presAssocID="{4676167B-5DA9-4862-A3BF-BBF5789FC73E}" presName="parentText" presStyleLbl="node1" presStyleIdx="0" presStyleCnt="3" custScaleX="122153" custLinFactNeighborX="8326" custLinFactNeighborY="-2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8418E-CADE-46F3-A8AC-E761E2CB7F1F}" type="pres">
      <dgm:prSet presAssocID="{4676167B-5DA9-4862-A3BF-BBF5789FC73E}" presName="negativeSpace" presStyleCnt="0"/>
      <dgm:spPr/>
    </dgm:pt>
    <dgm:pt modelId="{426AEEC8-E223-4859-97AD-2FBB9C22FE93}" type="pres">
      <dgm:prSet presAssocID="{4676167B-5DA9-4862-A3BF-BBF5789FC73E}" presName="childText" presStyleLbl="conFgAcc1" presStyleIdx="0" presStyleCnt="3">
        <dgm:presLayoutVars>
          <dgm:bulletEnabled val="1"/>
        </dgm:presLayoutVars>
      </dgm:prSet>
      <dgm:spPr/>
    </dgm:pt>
    <dgm:pt modelId="{42F6220E-F32A-4F34-86BD-21665AAEE808}" type="pres">
      <dgm:prSet presAssocID="{10A2A2A9-9CD5-4484-AD46-C621830EDEE9}" presName="spaceBetweenRectangles" presStyleCnt="0"/>
      <dgm:spPr/>
    </dgm:pt>
    <dgm:pt modelId="{C69180FE-E1B9-4932-9152-0AE969F3BC4D}" type="pres">
      <dgm:prSet presAssocID="{BD0607F5-B2CC-4CC8-9593-B73688D57B1D}" presName="parentLin" presStyleCnt="0"/>
      <dgm:spPr/>
    </dgm:pt>
    <dgm:pt modelId="{234EE76F-D1D0-4685-AA8B-5A8BECB048AB}" type="pres">
      <dgm:prSet presAssocID="{BD0607F5-B2CC-4CC8-9593-B73688D57B1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8D148E-1CDF-4772-9934-FF3FE5B50A19}" type="pres">
      <dgm:prSet presAssocID="{BD0607F5-B2CC-4CC8-9593-B73688D57B1D}" presName="parentText" presStyleLbl="node1" presStyleIdx="1" presStyleCnt="3" custScaleX="122153" custLinFactNeighborX="-4596" custLinFactNeighborY="-9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272F4F-A7B1-41CB-9FD2-E7CB18C2EC0D}" type="pres">
      <dgm:prSet presAssocID="{BD0607F5-B2CC-4CC8-9593-B73688D57B1D}" presName="negativeSpace" presStyleCnt="0"/>
      <dgm:spPr/>
    </dgm:pt>
    <dgm:pt modelId="{838AF980-ECF9-4B45-AC16-C9D08310337C}" type="pres">
      <dgm:prSet presAssocID="{BD0607F5-B2CC-4CC8-9593-B73688D57B1D}" presName="childText" presStyleLbl="conFgAcc1" presStyleIdx="1" presStyleCnt="3">
        <dgm:presLayoutVars>
          <dgm:bulletEnabled val="1"/>
        </dgm:presLayoutVars>
      </dgm:prSet>
      <dgm:spPr/>
    </dgm:pt>
    <dgm:pt modelId="{066486A0-DA27-4D1B-912C-C450863A0C37}" type="pres">
      <dgm:prSet presAssocID="{10997406-54D7-45D2-8099-141000D6DDB1}" presName="spaceBetweenRectangles" presStyleCnt="0"/>
      <dgm:spPr/>
    </dgm:pt>
    <dgm:pt modelId="{C4700EAB-1577-4B91-96FA-D081A0622058}" type="pres">
      <dgm:prSet presAssocID="{D3B56A06-BB42-4439-8391-CF5C087E1239}" presName="parentLin" presStyleCnt="0"/>
      <dgm:spPr/>
    </dgm:pt>
    <dgm:pt modelId="{EF90D585-5A15-4131-8808-76D69C7C7B0D}" type="pres">
      <dgm:prSet presAssocID="{D3B56A06-BB42-4439-8391-CF5C087E123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5FFE83D-DA2B-47F6-B1E6-DC0A8CF1C83D}" type="pres">
      <dgm:prSet presAssocID="{D3B56A06-BB42-4439-8391-CF5C087E1239}" presName="parentText" presStyleLbl="node1" presStyleIdx="2" presStyleCnt="3" custScaleX="122153" custLinFactNeighborX="-4596" custLinFactNeighborY="-55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EB219-4341-4B5F-BBFA-60B19F7F9130}" type="pres">
      <dgm:prSet presAssocID="{D3B56A06-BB42-4439-8391-CF5C087E1239}" presName="negativeSpace" presStyleCnt="0"/>
      <dgm:spPr/>
    </dgm:pt>
    <dgm:pt modelId="{3587B30D-0E6B-432F-BB6C-A5A1CEDA776B}" type="pres">
      <dgm:prSet presAssocID="{D3B56A06-BB42-4439-8391-CF5C087E123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01BD04F-DAED-427B-90D4-30395EA86908}" type="presOf" srcId="{4676167B-5DA9-4862-A3BF-BBF5789FC73E}" destId="{8FBCEFB6-AF25-481C-8A6E-C221E5E68682}" srcOrd="0" destOrd="0" presId="urn:microsoft.com/office/officeart/2005/8/layout/list1"/>
    <dgm:cxn modelId="{371A50F3-4FCA-47A2-A182-EBFDCB85560C}" type="presOf" srcId="{D3B56A06-BB42-4439-8391-CF5C087E1239}" destId="{65FFE83D-DA2B-47F6-B1E6-DC0A8CF1C83D}" srcOrd="1" destOrd="0" presId="urn:microsoft.com/office/officeart/2005/8/layout/list1"/>
    <dgm:cxn modelId="{9AFF87E6-0619-49FA-9CAD-8BC1B684DF8F}" type="presOf" srcId="{D3B56A06-BB42-4439-8391-CF5C087E1239}" destId="{EF90D585-5A15-4131-8808-76D69C7C7B0D}" srcOrd="0" destOrd="0" presId="urn:microsoft.com/office/officeart/2005/8/layout/list1"/>
    <dgm:cxn modelId="{B888DD82-42B8-4D5A-8CC8-67B05CF90E12}" type="presOf" srcId="{9A8EA536-33A7-4DBE-9C50-2D2DAA1FCCCD}" destId="{4ACCEF2A-CEB6-40D2-9D2F-6901005EE4BA}" srcOrd="0" destOrd="0" presId="urn:microsoft.com/office/officeart/2005/8/layout/list1"/>
    <dgm:cxn modelId="{BC9A8E68-1847-497E-BD13-53A3DBFC5080}" srcId="{9A8EA536-33A7-4DBE-9C50-2D2DAA1FCCCD}" destId="{D3B56A06-BB42-4439-8391-CF5C087E1239}" srcOrd="2" destOrd="0" parTransId="{1BDAAB04-7C0C-4DFD-83B2-17FB7069326A}" sibTransId="{2864421F-E876-45D5-A67E-ECA4AC471BCA}"/>
    <dgm:cxn modelId="{D829492B-7DB6-487A-8C81-3FA89246E4E9}" srcId="{9A8EA536-33A7-4DBE-9C50-2D2DAA1FCCCD}" destId="{BD0607F5-B2CC-4CC8-9593-B73688D57B1D}" srcOrd="1" destOrd="0" parTransId="{10FB4BE1-F6EC-47ED-89AA-E89674682137}" sibTransId="{10997406-54D7-45D2-8099-141000D6DDB1}"/>
    <dgm:cxn modelId="{1D8FFC8B-0354-412A-99B7-E4F850D4CEB3}" type="presOf" srcId="{4676167B-5DA9-4862-A3BF-BBF5789FC73E}" destId="{D4ED238C-7769-4CC4-83E2-A7FCE82FCDA9}" srcOrd="1" destOrd="0" presId="urn:microsoft.com/office/officeart/2005/8/layout/list1"/>
    <dgm:cxn modelId="{33E2A621-DBAE-4F7D-AB08-BB255E921219}" type="presOf" srcId="{BD0607F5-B2CC-4CC8-9593-B73688D57B1D}" destId="{234EE76F-D1D0-4685-AA8B-5A8BECB048AB}" srcOrd="0" destOrd="0" presId="urn:microsoft.com/office/officeart/2005/8/layout/list1"/>
    <dgm:cxn modelId="{36FED893-94DC-4735-B87A-57985C92B38A}" srcId="{9A8EA536-33A7-4DBE-9C50-2D2DAA1FCCCD}" destId="{4676167B-5DA9-4862-A3BF-BBF5789FC73E}" srcOrd="0" destOrd="0" parTransId="{E801ADA2-4525-4CBF-A330-5A6E89B61424}" sibTransId="{10A2A2A9-9CD5-4484-AD46-C621830EDEE9}"/>
    <dgm:cxn modelId="{700C6439-0BB6-4054-90E2-D11A230406C8}" type="presOf" srcId="{BD0607F5-B2CC-4CC8-9593-B73688D57B1D}" destId="{C98D148E-1CDF-4772-9934-FF3FE5B50A19}" srcOrd="1" destOrd="0" presId="urn:microsoft.com/office/officeart/2005/8/layout/list1"/>
    <dgm:cxn modelId="{3BFF7A49-06B6-4069-A212-F8BDEF5F7F92}" type="presParOf" srcId="{4ACCEF2A-CEB6-40D2-9D2F-6901005EE4BA}" destId="{E67279A1-D285-4470-B9ED-BFB462DD8A32}" srcOrd="0" destOrd="0" presId="urn:microsoft.com/office/officeart/2005/8/layout/list1"/>
    <dgm:cxn modelId="{65A8B70D-CCB6-4CDE-9C1C-EFC5DB8A487F}" type="presParOf" srcId="{E67279A1-D285-4470-B9ED-BFB462DD8A32}" destId="{8FBCEFB6-AF25-481C-8A6E-C221E5E68682}" srcOrd="0" destOrd="0" presId="urn:microsoft.com/office/officeart/2005/8/layout/list1"/>
    <dgm:cxn modelId="{6C15F13D-9FDE-4681-B6C5-796FCD6D61D2}" type="presParOf" srcId="{E67279A1-D285-4470-B9ED-BFB462DD8A32}" destId="{D4ED238C-7769-4CC4-83E2-A7FCE82FCDA9}" srcOrd="1" destOrd="0" presId="urn:microsoft.com/office/officeart/2005/8/layout/list1"/>
    <dgm:cxn modelId="{DB4BE4A8-B10E-4CD9-B342-DC8B6ADD3CEE}" type="presParOf" srcId="{4ACCEF2A-CEB6-40D2-9D2F-6901005EE4BA}" destId="{3708418E-CADE-46F3-A8AC-E761E2CB7F1F}" srcOrd="1" destOrd="0" presId="urn:microsoft.com/office/officeart/2005/8/layout/list1"/>
    <dgm:cxn modelId="{0A62FBBB-7F65-4B4D-B263-EBB39FF262F7}" type="presParOf" srcId="{4ACCEF2A-CEB6-40D2-9D2F-6901005EE4BA}" destId="{426AEEC8-E223-4859-97AD-2FBB9C22FE93}" srcOrd="2" destOrd="0" presId="urn:microsoft.com/office/officeart/2005/8/layout/list1"/>
    <dgm:cxn modelId="{B48D68AA-D29B-4FF2-96AB-61D842727DB2}" type="presParOf" srcId="{4ACCEF2A-CEB6-40D2-9D2F-6901005EE4BA}" destId="{42F6220E-F32A-4F34-86BD-21665AAEE808}" srcOrd="3" destOrd="0" presId="urn:microsoft.com/office/officeart/2005/8/layout/list1"/>
    <dgm:cxn modelId="{7610928F-6072-4EC7-8604-C54BD30BC387}" type="presParOf" srcId="{4ACCEF2A-CEB6-40D2-9D2F-6901005EE4BA}" destId="{C69180FE-E1B9-4932-9152-0AE969F3BC4D}" srcOrd="4" destOrd="0" presId="urn:microsoft.com/office/officeart/2005/8/layout/list1"/>
    <dgm:cxn modelId="{985B3485-2D31-4FD9-B351-BED4C8DB165B}" type="presParOf" srcId="{C69180FE-E1B9-4932-9152-0AE969F3BC4D}" destId="{234EE76F-D1D0-4685-AA8B-5A8BECB048AB}" srcOrd="0" destOrd="0" presId="urn:microsoft.com/office/officeart/2005/8/layout/list1"/>
    <dgm:cxn modelId="{01717070-488C-4884-9CE0-4747E17D16D4}" type="presParOf" srcId="{C69180FE-E1B9-4932-9152-0AE969F3BC4D}" destId="{C98D148E-1CDF-4772-9934-FF3FE5B50A19}" srcOrd="1" destOrd="0" presId="urn:microsoft.com/office/officeart/2005/8/layout/list1"/>
    <dgm:cxn modelId="{766B8268-0E35-4E56-809C-8BE22D803BBD}" type="presParOf" srcId="{4ACCEF2A-CEB6-40D2-9D2F-6901005EE4BA}" destId="{0C272F4F-A7B1-41CB-9FD2-E7CB18C2EC0D}" srcOrd="5" destOrd="0" presId="urn:microsoft.com/office/officeart/2005/8/layout/list1"/>
    <dgm:cxn modelId="{95E6101B-C4C9-4FC9-88AE-3A1B0B89F24C}" type="presParOf" srcId="{4ACCEF2A-CEB6-40D2-9D2F-6901005EE4BA}" destId="{838AF980-ECF9-4B45-AC16-C9D08310337C}" srcOrd="6" destOrd="0" presId="urn:microsoft.com/office/officeart/2005/8/layout/list1"/>
    <dgm:cxn modelId="{96A388DA-62BD-4A29-BE79-85AEE7842FEA}" type="presParOf" srcId="{4ACCEF2A-CEB6-40D2-9D2F-6901005EE4BA}" destId="{066486A0-DA27-4D1B-912C-C450863A0C37}" srcOrd="7" destOrd="0" presId="urn:microsoft.com/office/officeart/2005/8/layout/list1"/>
    <dgm:cxn modelId="{752B90A4-F15B-46B0-A7AE-24FF4E4A69A6}" type="presParOf" srcId="{4ACCEF2A-CEB6-40D2-9D2F-6901005EE4BA}" destId="{C4700EAB-1577-4B91-96FA-D081A0622058}" srcOrd="8" destOrd="0" presId="urn:microsoft.com/office/officeart/2005/8/layout/list1"/>
    <dgm:cxn modelId="{A062FB98-4678-4BB4-9CD7-D748E9B6FFCF}" type="presParOf" srcId="{C4700EAB-1577-4B91-96FA-D081A0622058}" destId="{EF90D585-5A15-4131-8808-76D69C7C7B0D}" srcOrd="0" destOrd="0" presId="urn:microsoft.com/office/officeart/2005/8/layout/list1"/>
    <dgm:cxn modelId="{40AB15F7-7C37-4E4B-9E14-57ECB1E1CFF5}" type="presParOf" srcId="{C4700EAB-1577-4B91-96FA-D081A0622058}" destId="{65FFE83D-DA2B-47F6-B1E6-DC0A8CF1C83D}" srcOrd="1" destOrd="0" presId="urn:microsoft.com/office/officeart/2005/8/layout/list1"/>
    <dgm:cxn modelId="{896D6A3B-D284-4A18-9105-F288A885F0B3}" type="presParOf" srcId="{4ACCEF2A-CEB6-40D2-9D2F-6901005EE4BA}" destId="{E1FEB219-4341-4B5F-BBFA-60B19F7F9130}" srcOrd="9" destOrd="0" presId="urn:microsoft.com/office/officeart/2005/8/layout/list1"/>
    <dgm:cxn modelId="{402AE0D8-7258-44C7-B838-A7AE94EE170D}" type="presParOf" srcId="{4ACCEF2A-CEB6-40D2-9D2F-6901005EE4BA}" destId="{3587B30D-0E6B-432F-BB6C-A5A1CEDA776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A5CC77-60CD-484B-9BD1-78F683C6DBDE}">
      <dsp:nvSpPr>
        <dsp:cNvPr id="0" name=""/>
        <dsp:cNvSpPr/>
      </dsp:nvSpPr>
      <dsp:spPr>
        <a:xfrm rot="10800000">
          <a:off x="-466121" y="1442912"/>
          <a:ext cx="6336324" cy="348573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5E30A-01EF-4439-93EB-41060A7CE24D}">
      <dsp:nvSpPr>
        <dsp:cNvPr id="0" name=""/>
        <dsp:cNvSpPr/>
      </dsp:nvSpPr>
      <dsp:spPr>
        <a:xfrm>
          <a:off x="1426932" y="425756"/>
          <a:ext cx="3203623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Уровни бюджетной системы Российской Федерации </a:t>
          </a:r>
          <a:endParaRPr lang="ru-RU" sz="1600" b="1" kern="1200" dirty="0"/>
        </a:p>
      </dsp:txBody>
      <dsp:txXfrm>
        <a:off x="1470967" y="469791"/>
        <a:ext cx="3115553" cy="813992"/>
      </dsp:txXfrm>
    </dsp:sp>
    <dsp:sp modelId="{2971A63C-C21B-46E6-9CF5-3D7221E99091}">
      <dsp:nvSpPr>
        <dsp:cNvPr id="0" name=""/>
        <dsp:cNvSpPr/>
      </dsp:nvSpPr>
      <dsp:spPr>
        <a:xfrm>
          <a:off x="-581868" y="1595090"/>
          <a:ext cx="8132270" cy="90206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Российской Федерации (федеральный бюджет, бюджеты государственных внебюджетных Фондов Российской Федерации</a:t>
          </a:r>
          <a:r>
            <a:rPr lang="ru-RU" sz="1200" kern="1200" dirty="0" smtClean="0"/>
            <a:t>) </a:t>
          </a:r>
          <a:endParaRPr lang="ru-RU" sz="1200" kern="1200" dirty="0"/>
        </a:p>
      </dsp:txBody>
      <dsp:txXfrm>
        <a:off x="-537833" y="1639125"/>
        <a:ext cx="8044200" cy="813992"/>
      </dsp:txXfrm>
    </dsp:sp>
    <dsp:sp modelId="{DE47E6CA-C60C-4105-8C60-1CE958040ED8}">
      <dsp:nvSpPr>
        <dsp:cNvPr id="0" name=""/>
        <dsp:cNvSpPr/>
      </dsp:nvSpPr>
      <dsp:spPr>
        <a:xfrm>
          <a:off x="424277" y="2664295"/>
          <a:ext cx="5667947" cy="8519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Бюджеты субъектов Российской Федерации (региональный бюджет, бюджеты территориальных фондов обязательного медицинского страхования)</a:t>
          </a:r>
          <a:endParaRPr lang="ru-RU" sz="1400" kern="1200" dirty="0"/>
        </a:p>
      </dsp:txBody>
      <dsp:txXfrm>
        <a:off x="465865" y="2705883"/>
        <a:ext cx="5584771" cy="768768"/>
      </dsp:txXfrm>
    </dsp:sp>
    <dsp:sp modelId="{469458CD-E069-4C1A-8628-862242290302}">
      <dsp:nvSpPr>
        <dsp:cNvPr id="0" name=""/>
        <dsp:cNvSpPr/>
      </dsp:nvSpPr>
      <dsp:spPr>
        <a:xfrm>
          <a:off x="424277" y="3689300"/>
          <a:ext cx="5667947" cy="8309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Местные бюджеты </a:t>
          </a:r>
        </a:p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(бюджеты внутригородских муниципальных образований)</a:t>
          </a:r>
          <a:endParaRPr lang="ru-RU" sz="1500" kern="1200" dirty="0"/>
        </a:p>
      </dsp:txBody>
      <dsp:txXfrm>
        <a:off x="464842" y="3729865"/>
        <a:ext cx="5586817" cy="749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518E1-12EB-4B3C-8B5F-D974E14EFB87}">
      <dsp:nvSpPr>
        <dsp:cNvPr id="0" name=""/>
        <dsp:cNvSpPr/>
      </dsp:nvSpPr>
      <dsp:spPr>
        <a:xfrm>
          <a:off x="-5536260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4B001-A17A-4B8C-9581-5FC16B84669E}">
      <dsp:nvSpPr>
        <dsp:cNvPr id="0" name=""/>
        <dsp:cNvSpPr/>
      </dsp:nvSpPr>
      <dsp:spPr>
        <a:xfrm>
          <a:off x="552546" y="282040"/>
          <a:ext cx="7155982" cy="942095"/>
        </a:xfrm>
        <a:prstGeom prst="rect">
          <a:avLst/>
        </a:prstGeom>
        <a:gradFill rotWithShape="0">
          <a:gsLst>
            <a:gs pos="55040">
              <a:srgbClr val="BC3835"/>
            </a:gs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Обязательное  опубликование  в  средствах  массовой  информации утвержденных бюджетов и отчетов об их исполнении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282040"/>
        <a:ext cx="7155982" cy="942095"/>
      </dsp:txXfrm>
    </dsp:sp>
    <dsp:sp modelId="{89611791-A850-4B89-89EB-5C21F0941E7C}">
      <dsp:nvSpPr>
        <dsp:cNvPr id="0" name=""/>
        <dsp:cNvSpPr/>
      </dsp:nvSpPr>
      <dsp:spPr>
        <a:xfrm>
          <a:off x="81743" y="282285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B8FCFB-CF53-4F5C-A7F0-C7F64F465CC0}">
      <dsp:nvSpPr>
        <dsp:cNvPr id="0" name=""/>
        <dsp:cNvSpPr/>
      </dsp:nvSpPr>
      <dsp:spPr>
        <a:xfrm>
          <a:off x="984421" y="1506568"/>
          <a:ext cx="6724107" cy="7532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Доступность иных сведений о бюджетах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1506568"/>
        <a:ext cx="6724107" cy="753284"/>
      </dsp:txXfrm>
    </dsp:sp>
    <dsp:sp modelId="{4D556A40-5431-4055-AE3D-37731D8F9AED}">
      <dsp:nvSpPr>
        <dsp:cNvPr id="0" name=""/>
        <dsp:cNvSpPr/>
      </dsp:nvSpPr>
      <dsp:spPr>
        <a:xfrm>
          <a:off x="513618" y="1412408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85525D-0608-40F3-B875-FCB296F56181}">
      <dsp:nvSpPr>
        <dsp:cNvPr id="0" name=""/>
        <dsp:cNvSpPr/>
      </dsp:nvSpPr>
      <dsp:spPr>
        <a:xfrm>
          <a:off x="984421" y="2498275"/>
          <a:ext cx="6724107" cy="103011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Обязательная  открытость  для  общества  и  средств  массовой  информации проектов бюджетов, обеспечение доступа к информации на едином портале бюджетной системы Российской Федерации в сети «Интернет»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4421" y="2498275"/>
        <a:ext cx="6724107" cy="1030116"/>
      </dsp:txXfrm>
    </dsp:sp>
    <dsp:sp modelId="{0AFC0337-A094-4E6F-ADC3-86192D44916D}">
      <dsp:nvSpPr>
        <dsp:cNvPr id="0" name=""/>
        <dsp:cNvSpPr/>
      </dsp:nvSpPr>
      <dsp:spPr>
        <a:xfrm>
          <a:off x="513618" y="2542530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BFB54C-78EB-4035-AEF4-2CC6CDAEC6BA}">
      <dsp:nvSpPr>
        <dsp:cNvPr id="0" name=""/>
        <dsp:cNvSpPr/>
      </dsp:nvSpPr>
      <dsp:spPr>
        <a:xfrm>
          <a:off x="552546" y="3678400"/>
          <a:ext cx="7155982" cy="930110"/>
        </a:xfrm>
        <a:prstGeom prst="rect">
          <a:avLst/>
        </a:prstGeom>
        <a:gradFill rotWithShape="0">
          <a:gsLst>
            <a:gs pos="0">
              <a:srgbClr val="2787A0"/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 prstMaterial="dkEdge">
          <a:bevelT w="120650" h="88900"/>
          <a:bevelB w="889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Преемственность  бюджетной  классификации  Российской  Федерации,  а также  обеспечение  сопоставимости  показателей  бюджета  отчетного, текущего и очередного финансового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2546" y="3678400"/>
        <a:ext cx="7155982" cy="930110"/>
      </dsp:txXfrm>
    </dsp:sp>
    <dsp:sp modelId="{C860734A-428E-4FAA-A848-A86E63673D4E}">
      <dsp:nvSpPr>
        <dsp:cNvPr id="0" name=""/>
        <dsp:cNvSpPr/>
      </dsp:nvSpPr>
      <dsp:spPr>
        <a:xfrm>
          <a:off x="81743" y="3672652"/>
          <a:ext cx="941605" cy="941605"/>
        </a:xfrm>
        <a:prstGeom prst="ellipse">
          <a:avLst/>
        </a:prstGeom>
        <a:solidFill>
          <a:srgbClr val="FFCC66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E29D98-C249-4B41-9E6E-4ADA28B6A8E5}">
      <dsp:nvSpPr>
        <dsp:cNvPr id="0" name=""/>
        <dsp:cNvSpPr/>
      </dsp:nvSpPr>
      <dsp:spPr>
        <a:xfrm>
          <a:off x="586014" y="1196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Доходы бюджета </a:t>
          </a:r>
          <a:r>
            <a:rPr lang="ru-RU" sz="2100" kern="1200" dirty="0" smtClean="0"/>
            <a:t>- поступающие в бюджет денежные средства</a:t>
          </a:r>
          <a:endParaRPr lang="ru-RU" sz="2100" kern="1200" dirty="0"/>
        </a:p>
      </dsp:txBody>
      <dsp:txXfrm>
        <a:off x="1423178" y="1196"/>
        <a:ext cx="2511492" cy="1674328"/>
      </dsp:txXfrm>
    </dsp:sp>
    <dsp:sp modelId="{2079642C-F60E-404B-91E5-8ED4FEACD4F5}">
      <dsp:nvSpPr>
        <dsp:cNvPr id="0" name=""/>
        <dsp:cNvSpPr/>
      </dsp:nvSpPr>
      <dsp:spPr>
        <a:xfrm>
          <a:off x="586014" y="1909930"/>
          <a:ext cx="4185820" cy="1674328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u="sng" kern="1200" dirty="0" smtClean="0"/>
            <a:t>Расходы бюджета </a:t>
          </a:r>
          <a:r>
            <a:rPr lang="ru-RU" sz="2100" kern="1200" dirty="0" smtClean="0"/>
            <a:t>-выплачиваемые из бюджета денежные средства</a:t>
          </a:r>
          <a:endParaRPr lang="ru-RU" sz="2100" kern="1200" dirty="0"/>
        </a:p>
      </dsp:txBody>
      <dsp:txXfrm>
        <a:off x="1423178" y="1909930"/>
        <a:ext cx="2511492" cy="1674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A735D-DB15-4196-94BA-95A674C43713}">
      <dsp:nvSpPr>
        <dsp:cNvPr id="0" name=""/>
        <dsp:cNvSpPr/>
      </dsp:nvSpPr>
      <dsp:spPr>
        <a:xfrm>
          <a:off x="0" y="0"/>
          <a:ext cx="9215502" cy="4212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</a:rPr>
            <a:t>Дефицит бюджета </a:t>
          </a:r>
          <a:r>
            <a:rPr lang="ru-RU" sz="1800" kern="1200" dirty="0" smtClean="0">
              <a:solidFill>
                <a:schemeClr val="tx1"/>
              </a:solidFill>
            </a:rPr>
            <a:t>- превышение расходов бюджета над его доходами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561" y="20561"/>
        <a:ext cx="9174380" cy="380078"/>
      </dsp:txXfrm>
    </dsp:sp>
    <dsp:sp modelId="{F4800AAF-66B8-402B-A9AB-E45B47FAE6CB}">
      <dsp:nvSpPr>
        <dsp:cNvPr id="0" name=""/>
        <dsp:cNvSpPr/>
      </dsp:nvSpPr>
      <dsp:spPr>
        <a:xfrm>
          <a:off x="0" y="487585"/>
          <a:ext cx="9215502" cy="4212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tx1"/>
              </a:solidFill>
            </a:rPr>
            <a:t>Профицит бюджета </a:t>
          </a:r>
          <a:r>
            <a:rPr lang="ru-RU" sz="1800" kern="1200" dirty="0" smtClean="0">
              <a:solidFill>
                <a:schemeClr val="tx1"/>
              </a:solidFill>
            </a:rPr>
            <a:t>- превышение доходов бюджета над его расходами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0561" y="508146"/>
        <a:ext cx="9174380" cy="380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F1B7E-E24A-444F-9763-1178318D4AA4}">
      <dsp:nvSpPr>
        <dsp:cNvPr id="0" name=""/>
        <dsp:cNvSpPr/>
      </dsp:nvSpPr>
      <dsp:spPr>
        <a:xfrm>
          <a:off x="2207" y="241758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Сентябрь - октябрь</a:t>
          </a:r>
          <a:endParaRPr lang="ru-RU" sz="2000" kern="1200" dirty="0"/>
        </a:p>
      </dsp:txBody>
      <dsp:txXfrm>
        <a:off x="286482" y="241758"/>
        <a:ext cx="2146874" cy="568550"/>
      </dsp:txXfrm>
    </dsp:sp>
    <dsp:sp modelId="{FA0651BA-6CD0-4C73-8D41-B2B694E43D76}">
      <dsp:nvSpPr>
        <dsp:cNvPr id="0" name=""/>
        <dsp:cNvSpPr/>
      </dsp:nvSpPr>
      <dsp:spPr>
        <a:xfrm>
          <a:off x="2532852" y="290085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Подготовка проекта бюджета </a:t>
          </a:r>
          <a:endParaRPr lang="ru-RU" sz="1200" kern="1200" dirty="0"/>
        </a:p>
      </dsp:txBody>
      <dsp:txXfrm>
        <a:off x="2768800" y="290085"/>
        <a:ext cx="8442315" cy="471896"/>
      </dsp:txXfrm>
    </dsp:sp>
    <dsp:sp modelId="{67E29278-CBEC-4093-8C54-5FE6E00F2ABD}">
      <dsp:nvSpPr>
        <dsp:cNvPr id="0" name=""/>
        <dsp:cNvSpPr/>
      </dsp:nvSpPr>
      <dsp:spPr>
        <a:xfrm>
          <a:off x="2207" y="88990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Октябрь</a:t>
          </a:r>
          <a:endParaRPr lang="ru-RU" sz="2000" kern="1200" dirty="0"/>
        </a:p>
      </dsp:txBody>
      <dsp:txXfrm>
        <a:off x="286482" y="889905"/>
        <a:ext cx="2146874" cy="568550"/>
      </dsp:txXfrm>
    </dsp:sp>
    <dsp:sp modelId="{D7E946A7-09F2-404B-8596-9B7CBF7B3DA4}">
      <dsp:nvSpPr>
        <dsp:cNvPr id="0" name=""/>
        <dsp:cNvSpPr/>
      </dsp:nvSpPr>
      <dsp:spPr>
        <a:xfrm>
          <a:off x="2532852" y="938232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Внесение проекта бюджета на заседание Муниципального Совета</a:t>
          </a:r>
          <a:endParaRPr lang="ru-RU" sz="1200" kern="1200" dirty="0"/>
        </a:p>
      </dsp:txBody>
      <dsp:txXfrm>
        <a:off x="2768800" y="938232"/>
        <a:ext cx="8442315" cy="471896"/>
      </dsp:txXfrm>
    </dsp:sp>
    <dsp:sp modelId="{A49936C4-7913-4883-8B9F-DDC478E1E408}">
      <dsp:nvSpPr>
        <dsp:cNvPr id="0" name=""/>
        <dsp:cNvSpPr/>
      </dsp:nvSpPr>
      <dsp:spPr>
        <a:xfrm>
          <a:off x="2207" y="1538053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Октябрь</a:t>
          </a:r>
          <a:endParaRPr lang="ru-RU" sz="2000" kern="1200" dirty="0"/>
        </a:p>
      </dsp:txBody>
      <dsp:txXfrm>
        <a:off x="286482" y="1538053"/>
        <a:ext cx="2146874" cy="568550"/>
      </dsp:txXfrm>
    </dsp:sp>
    <dsp:sp modelId="{E4FD6700-7C6F-43C0-8BFC-8D33C7D87986}">
      <dsp:nvSpPr>
        <dsp:cNvPr id="0" name=""/>
        <dsp:cNvSpPr/>
      </dsp:nvSpPr>
      <dsp:spPr>
        <a:xfrm>
          <a:off x="2532852" y="1586379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проекта бюджета в первом чтении</a:t>
          </a:r>
        </a:p>
      </dsp:txBody>
      <dsp:txXfrm>
        <a:off x="2768800" y="1586379"/>
        <a:ext cx="8442315" cy="471896"/>
      </dsp:txXfrm>
    </dsp:sp>
    <dsp:sp modelId="{4F810C1D-B76A-4C4D-8886-EA16AE1F44CD}">
      <dsp:nvSpPr>
        <dsp:cNvPr id="0" name=""/>
        <dsp:cNvSpPr/>
      </dsp:nvSpPr>
      <dsp:spPr>
        <a:xfrm>
          <a:off x="2207" y="2186200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Ноябрь</a:t>
          </a:r>
        </a:p>
      </dsp:txBody>
      <dsp:txXfrm>
        <a:off x="286482" y="2186200"/>
        <a:ext cx="2146874" cy="568550"/>
      </dsp:txXfrm>
    </dsp:sp>
    <dsp:sp modelId="{3E2E2F83-2ABA-4C60-B3C6-A99BFE214437}">
      <dsp:nvSpPr>
        <dsp:cNvPr id="0" name=""/>
        <dsp:cNvSpPr/>
      </dsp:nvSpPr>
      <dsp:spPr>
        <a:xfrm>
          <a:off x="2532852" y="2234527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Публичные слушания по проекту бюджета</a:t>
          </a:r>
        </a:p>
      </dsp:txBody>
      <dsp:txXfrm>
        <a:off x="2768800" y="2234527"/>
        <a:ext cx="8442315" cy="471896"/>
      </dsp:txXfrm>
    </dsp:sp>
    <dsp:sp modelId="{CED691EB-D270-40FB-A233-DAF7B4340D9B}">
      <dsp:nvSpPr>
        <dsp:cNvPr id="0" name=""/>
        <dsp:cNvSpPr/>
      </dsp:nvSpPr>
      <dsp:spPr>
        <a:xfrm>
          <a:off x="2207" y="2834347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Ноябрь-Декабрь</a:t>
          </a:r>
        </a:p>
      </dsp:txBody>
      <dsp:txXfrm>
        <a:off x="286482" y="2834347"/>
        <a:ext cx="2146874" cy="568550"/>
      </dsp:txXfrm>
    </dsp:sp>
    <dsp:sp modelId="{DBF045EC-ED9D-4627-861A-FB389476D506}">
      <dsp:nvSpPr>
        <dsp:cNvPr id="0" name=""/>
        <dsp:cNvSpPr/>
      </dsp:nvSpPr>
      <dsp:spPr>
        <a:xfrm>
          <a:off x="2532852" y="2882674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Принятие решения о бюджете во втором и третьем чтении</a:t>
          </a:r>
        </a:p>
      </dsp:txBody>
      <dsp:txXfrm>
        <a:off x="2768800" y="2882674"/>
        <a:ext cx="8442315" cy="471896"/>
      </dsp:txXfrm>
    </dsp:sp>
    <dsp:sp modelId="{BF67F4CA-33AE-49F6-ADEA-E742A8FCF693}">
      <dsp:nvSpPr>
        <dsp:cNvPr id="0" name=""/>
        <dsp:cNvSpPr/>
      </dsp:nvSpPr>
      <dsp:spPr>
        <a:xfrm>
          <a:off x="2207" y="3482495"/>
          <a:ext cx="2715424" cy="568550"/>
        </a:xfrm>
        <a:prstGeom prst="chevron">
          <a:avLst/>
        </a:prstGeom>
        <a:gradFill rotWithShape="0">
          <a:gsLst>
            <a:gs pos="0">
              <a:srgbClr val="FFFF00"/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 1нваря следующего года</a:t>
          </a:r>
        </a:p>
      </dsp:txBody>
      <dsp:txXfrm>
        <a:off x="286482" y="3482495"/>
        <a:ext cx="2146874" cy="568550"/>
      </dsp:txXfrm>
    </dsp:sp>
    <dsp:sp modelId="{BD07670E-1D6A-4663-A2CE-F724A3DCAFA1}">
      <dsp:nvSpPr>
        <dsp:cNvPr id="0" name=""/>
        <dsp:cNvSpPr/>
      </dsp:nvSpPr>
      <dsp:spPr>
        <a:xfrm>
          <a:off x="2532852" y="3530821"/>
          <a:ext cx="8914211" cy="47189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Исполнение местного бюджета</a:t>
          </a:r>
        </a:p>
      </dsp:txBody>
      <dsp:txXfrm>
        <a:off x="2768800" y="3530821"/>
        <a:ext cx="8442315" cy="47189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FFE42-0559-4FBE-A4E1-466F224B5EA3}">
      <dsp:nvSpPr>
        <dsp:cNvPr id="0" name=""/>
        <dsp:cNvSpPr/>
      </dsp:nvSpPr>
      <dsp:spPr>
        <a:xfrm>
          <a:off x="0" y="402185"/>
          <a:ext cx="2880319" cy="677934"/>
        </a:xfrm>
        <a:prstGeom prst="chevron">
          <a:avLst/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Доходы</a:t>
          </a:r>
          <a:endParaRPr lang="ru-RU" sz="4100" kern="1200" dirty="0"/>
        </a:p>
      </dsp:txBody>
      <dsp:txXfrm>
        <a:off x="338967" y="402185"/>
        <a:ext cx="2202385" cy="677934"/>
      </dsp:txXfrm>
    </dsp:sp>
    <dsp:sp modelId="{806CD891-86C4-4DC9-82B1-3F381ED337C8}">
      <dsp:nvSpPr>
        <dsp:cNvPr id="0" name=""/>
        <dsp:cNvSpPr/>
      </dsp:nvSpPr>
      <dsp:spPr>
        <a:xfrm>
          <a:off x="0" y="1512168"/>
          <a:ext cx="2880319" cy="64657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26035" rIns="0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kern="1200" dirty="0" smtClean="0"/>
            <a:t>Расходы</a:t>
          </a:r>
          <a:endParaRPr lang="ru-RU" sz="4100" kern="1200" dirty="0"/>
        </a:p>
      </dsp:txBody>
      <dsp:txXfrm>
        <a:off x="323287" y="1512168"/>
        <a:ext cx="2233745" cy="646574"/>
      </dsp:txXfrm>
    </dsp:sp>
    <dsp:sp modelId="{D6A34B33-E643-481D-B46D-DF31BB0B9018}">
      <dsp:nvSpPr>
        <dsp:cNvPr id="0" name=""/>
        <dsp:cNvSpPr/>
      </dsp:nvSpPr>
      <dsp:spPr>
        <a:xfrm>
          <a:off x="0" y="2488711"/>
          <a:ext cx="2880319" cy="607632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Дефицит (+)/ </a:t>
          </a:r>
          <a:r>
            <a:rPr lang="ru-RU" sz="1800" kern="1200" dirty="0" err="1" smtClean="0"/>
            <a:t>Профицит</a:t>
          </a:r>
          <a:r>
            <a:rPr lang="ru-RU" sz="1800" kern="1200" dirty="0" smtClean="0"/>
            <a:t> (-)</a:t>
          </a:r>
          <a:endParaRPr lang="ru-RU" sz="1800" kern="1200" dirty="0"/>
        </a:p>
      </dsp:txBody>
      <dsp:txXfrm>
        <a:off x="303816" y="2488711"/>
        <a:ext cx="2272687" cy="6076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131B2-2F21-46E6-995B-621BD0488BAA}">
      <dsp:nvSpPr>
        <dsp:cNvPr id="0" name=""/>
        <dsp:cNvSpPr/>
      </dsp:nvSpPr>
      <dsp:spPr>
        <a:xfrm rot="16200000">
          <a:off x="1491455" y="-1491455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</a:rPr>
            <a:t>Профессиональная подготовка, переподготовка и повышение квалификации 4,0%  77,0 тыс.руб.</a:t>
          </a:r>
          <a:endParaRPr lang="ru-RU" sz="1700" b="1" kern="1200" dirty="0">
            <a:solidFill>
              <a:schemeClr val="bg1"/>
            </a:solidFill>
          </a:endParaRPr>
        </a:p>
      </dsp:txBody>
      <dsp:txXfrm rot="5400000">
        <a:off x="0" y="0"/>
        <a:ext cx="4518818" cy="1151929"/>
      </dsp:txXfrm>
    </dsp:sp>
    <dsp:sp modelId="{731C80FD-3CE6-46F0-B46B-B3E13E9B9D82}">
      <dsp:nvSpPr>
        <dsp:cNvPr id="0" name=""/>
        <dsp:cNvSpPr/>
      </dsp:nvSpPr>
      <dsp:spPr>
        <a:xfrm>
          <a:off x="4518818" y="0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bg1"/>
              </a:solidFill>
              <a:latin typeface="+mn-lt"/>
            </a:rPr>
            <a:t>Организация и проведение досуговых  </a:t>
          </a:r>
          <a:r>
            <a:rPr lang="ru-RU" sz="1700" b="1" kern="1200" smtClean="0">
              <a:solidFill>
                <a:schemeClr val="bg1"/>
              </a:solidFill>
              <a:latin typeface="+mn-lt"/>
            </a:rPr>
            <a:t>мероприятий 90,8 </a:t>
          </a:r>
          <a:r>
            <a:rPr lang="ru-RU" sz="1700" b="1" kern="1200" dirty="0" smtClean="0">
              <a:solidFill>
                <a:schemeClr val="bg1"/>
              </a:solidFill>
              <a:latin typeface="+mn-lt"/>
            </a:rPr>
            <a:t>%  1 750,9тыс.руб.</a:t>
          </a:r>
          <a:endParaRPr lang="ru-RU" sz="1700" b="1" kern="1200" dirty="0">
            <a:solidFill>
              <a:schemeClr val="bg1"/>
            </a:solidFill>
            <a:latin typeface="+mn-lt"/>
          </a:endParaRPr>
        </a:p>
      </dsp:txBody>
      <dsp:txXfrm>
        <a:off x="4518818" y="0"/>
        <a:ext cx="4518818" cy="1151929"/>
      </dsp:txXfrm>
    </dsp:sp>
    <dsp:sp modelId="{85B45629-31FA-4663-A3C8-B37D0BFE0D65}">
      <dsp:nvSpPr>
        <dsp:cNvPr id="0" name=""/>
        <dsp:cNvSpPr/>
      </dsp:nvSpPr>
      <dsp:spPr>
        <a:xfrm rot="10800000">
          <a:off x="0" y="1535906"/>
          <a:ext cx="4518818" cy="153590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</a:rPr>
            <a:t>Проведение работ по военно-патриотическому воспитанию    3,2%  60,8 тыс.руб.</a:t>
          </a:r>
          <a:endParaRPr lang="ru-RU" sz="1700" b="1" kern="1200" dirty="0">
            <a:latin typeface="+mn-lt"/>
          </a:endParaRPr>
        </a:p>
      </dsp:txBody>
      <dsp:txXfrm rot="10800000">
        <a:off x="0" y="1919883"/>
        <a:ext cx="4518818" cy="1151929"/>
      </dsp:txXfrm>
    </dsp:sp>
    <dsp:sp modelId="{3F180B60-222D-4AEA-89F0-30F3A3FFC7E0}">
      <dsp:nvSpPr>
        <dsp:cNvPr id="0" name=""/>
        <dsp:cNvSpPr/>
      </dsp:nvSpPr>
      <dsp:spPr>
        <a:xfrm rot="5400000">
          <a:off x="5920575" y="44450"/>
          <a:ext cx="1535906" cy="451881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+mn-lt"/>
            </a:rPr>
            <a:t>Муниципальная программа по участию в реализации мер по профилактике дорожно-транспортного травматизма 2,0%  38,0 </a:t>
          </a:r>
          <a:r>
            <a:rPr lang="ru-RU" sz="1700" b="1" kern="1200" dirty="0" err="1" smtClean="0">
              <a:latin typeface="+mn-lt"/>
            </a:rPr>
            <a:t>тыс.руб</a:t>
          </a:r>
          <a:r>
            <a:rPr lang="ru-RU" sz="1700" b="1" kern="1200" dirty="0" smtClean="0">
              <a:latin typeface="+mn-lt"/>
            </a:rPr>
            <a:t>.</a:t>
          </a:r>
          <a:endParaRPr lang="ru-RU" sz="1700" kern="1200" dirty="0">
            <a:latin typeface="+mn-lt"/>
          </a:endParaRPr>
        </a:p>
      </dsp:txBody>
      <dsp:txXfrm rot="-5400000">
        <a:off x="4429119" y="1919883"/>
        <a:ext cx="4518818" cy="1151929"/>
      </dsp:txXfrm>
    </dsp:sp>
    <dsp:sp modelId="{CE44955F-F138-44D1-8502-0CA193540E26}">
      <dsp:nvSpPr>
        <dsp:cNvPr id="0" name=""/>
        <dsp:cNvSpPr/>
      </dsp:nvSpPr>
      <dsp:spPr>
        <a:xfrm>
          <a:off x="3163172" y="1151929"/>
          <a:ext cx="2711290" cy="767953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ОБРАЗОВАНИЕ 100%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tx1"/>
              </a:solidFill>
            </a:rPr>
            <a:t>1 926,7 тыс. руб.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200660" y="1189417"/>
        <a:ext cx="2636314" cy="6929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AEEC8-E223-4859-97AD-2FBB9C22FE93}">
      <dsp:nvSpPr>
        <dsp:cNvPr id="0" name=""/>
        <dsp:cNvSpPr/>
      </dsp:nvSpPr>
      <dsp:spPr>
        <a:xfrm>
          <a:off x="0" y="468002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D238C-7769-4CC4-83E2-A7FCE82FCDA9}">
      <dsp:nvSpPr>
        <dsp:cNvPr id="0" name=""/>
        <dsp:cNvSpPr/>
      </dsp:nvSpPr>
      <dsp:spPr>
        <a:xfrm>
          <a:off x="603610" y="0"/>
          <a:ext cx="9529191" cy="915120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и проведение досуговых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648282" y="44672"/>
        <a:ext cx="9439847" cy="825776"/>
      </dsp:txXfrm>
    </dsp:sp>
    <dsp:sp modelId="{838AF980-ECF9-4B45-AC16-C9D08310337C}">
      <dsp:nvSpPr>
        <dsp:cNvPr id="0" name=""/>
        <dsp:cNvSpPr/>
      </dsp:nvSpPr>
      <dsp:spPr>
        <a:xfrm>
          <a:off x="0" y="1874163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8D148E-1CDF-4772-9934-FF3FE5B50A19}">
      <dsp:nvSpPr>
        <dsp:cNvPr id="0" name=""/>
        <dsp:cNvSpPr/>
      </dsp:nvSpPr>
      <dsp:spPr>
        <a:xfrm>
          <a:off x="531606" y="1408183"/>
          <a:ext cx="9529191" cy="91512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2">
                  <a:lumMod val="95000"/>
                  <a:lumOff val="5000"/>
                </a:schemeClr>
              </a:solidFill>
            </a:rPr>
            <a:t>Организация местных и участие в организации и проведении городских праздничных и иных зрелищных мероприятий</a:t>
          </a:r>
          <a:endParaRPr lang="ru-RU" sz="1600" kern="1200" dirty="0">
            <a:solidFill>
              <a:schemeClr val="tx2">
                <a:lumMod val="95000"/>
                <a:lumOff val="5000"/>
              </a:schemeClr>
            </a:solidFill>
          </a:endParaRPr>
        </a:p>
      </dsp:txBody>
      <dsp:txXfrm>
        <a:off x="576278" y="1452855"/>
        <a:ext cx="9439847" cy="825776"/>
      </dsp:txXfrm>
    </dsp:sp>
    <dsp:sp modelId="{3587B30D-0E6B-432F-BB6C-A5A1CEDA776B}">
      <dsp:nvSpPr>
        <dsp:cNvPr id="0" name=""/>
        <dsp:cNvSpPr/>
      </dsp:nvSpPr>
      <dsp:spPr>
        <a:xfrm>
          <a:off x="0" y="3280323"/>
          <a:ext cx="1114432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FE83D-DA2B-47F6-B1E6-DC0A8CF1C83D}">
      <dsp:nvSpPr>
        <dsp:cNvPr id="0" name=""/>
        <dsp:cNvSpPr/>
      </dsp:nvSpPr>
      <dsp:spPr>
        <a:xfrm>
          <a:off x="531606" y="2772339"/>
          <a:ext cx="9529191" cy="91512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60" tIns="0" rIns="294860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/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Муниципальная программа по организации и проведению мероприятий по сохранению и развитию местных традиций и обрядов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576278" y="2817011"/>
        <a:ext cx="9439847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0.1836</cdr:x>
      <cdr:y>0.17021</cdr:y>
    </cdr:from>
    <cdr:to>
      <cdr:x>0.19584</cdr:x>
      <cdr:y>0.24251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576064"/>
          <a:ext cx="72008" cy="24468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</a:pP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0.05882</cdr:x>
      <cdr:y>0.14286</cdr:y>
    </cdr:from>
    <cdr:to>
      <cdr:x>0.27941</cdr:x>
      <cdr:y>0.26323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8032" y="504056"/>
          <a:ext cx="1080120" cy="4247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ct val="90000"/>
            </a:lnSpc>
          </a:pPr>
          <a:r>
            <a:rPr lang="ru-RU" sz="1200" b="1" i="1" dirty="0" smtClean="0"/>
            <a:t>Субсидии 0%</a:t>
          </a:r>
          <a:endParaRPr lang="ru-RU" sz="1200" b="1" i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AAEB18F-B0E4-4A4C-A6A4-00E1242FD927}" type="datetimeFigureOut">
              <a:rPr lang="ru-RU"/>
              <a:pPr>
                <a:defRPr/>
              </a:pPr>
              <a:t>25.07.2024</a:t>
            </a:fld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17782-B5C5-4B61-8054-4E095CDA0AA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0844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20F5A2-B03B-41DD-A068-47634E43397D}" type="datetimeFigureOut">
              <a:rPr lang="ru-RU"/>
              <a:pPr>
                <a:defRPr/>
              </a:pPr>
              <a:t>25.07.2024</a:t>
            </a:fld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5888" y="746125"/>
            <a:ext cx="6626225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pPr lvl="0"/>
            <a:endParaRPr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noProof="0"/>
              <a:t>Образец текста</a:t>
            </a:r>
          </a:p>
          <a:p>
            <a:pPr lvl="1"/>
            <a:r>
              <a:rPr noProof="0"/>
              <a:t>Второй уровень</a:t>
            </a:r>
          </a:p>
          <a:p>
            <a:pPr lvl="2"/>
            <a:r>
              <a:rPr noProof="0"/>
              <a:t>Третий уровень</a:t>
            </a:r>
          </a:p>
          <a:p>
            <a:pPr lvl="3"/>
            <a:r>
              <a:rPr noProof="0"/>
              <a:t>Четвертый уровень</a:t>
            </a:r>
          </a:p>
          <a:p>
            <a:pPr lvl="4"/>
            <a:r>
              <a:rPr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FC6DF08-DB0F-423E-9EF4-217017F70D7E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1403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39EE0E-940D-4EB0-920D-9085966B8E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0813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 Решение </a:t>
            </a:r>
            <a:r>
              <a:rPr lang="ru-RU" dirty="0" err="1" smtClean="0"/>
              <a:t>муниц</a:t>
            </a:r>
            <a:r>
              <a:rPr lang="ru-RU" dirty="0" smtClean="0"/>
              <a:t>. совета о принятии в первом чтении проекта бюджета на 2019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E39057-8447-4482-9B5C-A1C9A923FF3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0338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https://www.rbc.ru/rbcfreenews/5fedfbcb9a79470d6e01be72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https://rosstat.gov.ru/storage/mediabank/1_12-01-2022.html</a:t>
            </a:r>
            <a:endParaRPr lang="ru-RU" dirty="0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88E90E-45A3-4192-BEB9-01CD86E09C0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0034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http://regreestr.com/search?query=%D1%82%D1%8F%D1%80%D0%BB%D0%B5%D0%B2%D0%BE&amp;type=orgs</a:t>
            </a:r>
            <a:endParaRPr lang="ru-RU" dirty="0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0EF702-E572-44EE-B484-DD4B84A3E1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6474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и расходы см.Среднесрочный фин.план</a:t>
            </a:r>
          </a:p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благ-во</a:t>
            </a:r>
            <a:r>
              <a:rPr lang="ru-RU" dirty="0" smtClean="0"/>
              <a:t> код 0503</a:t>
            </a:r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Соц.код 1000 и 0801</a:t>
            </a: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C938F3-B99A-4098-BEFA-BE5542CEFC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4206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E6BE89-FA5B-4A29-925A-F35463C13F7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410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5FF74A-EA7D-4220-BF76-524C25C9DBA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07647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52F8B5-6A0B-47DF-A5DC-EA9870612C0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7021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7241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AE42D6-BEE0-4772-BF05-49B9AF93199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6248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1E11B0-BA1C-4846-9A30-1E6A23BFD18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7304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381BF0-6523-4784-AD1D-6A7CFF8E8D1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1492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97C78-EE54-43D1-AA44-AB7C9484B2D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4940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 smtClean="0"/>
              <a:t>Пбс</a:t>
            </a:r>
            <a:endParaRPr lang="ru-RU" dirty="0" smtClean="0"/>
          </a:p>
          <a:p>
            <a:pPr eaLnBrk="1" hangingPunct="1">
              <a:spcBef>
                <a:spcPct val="0"/>
              </a:spcBef>
            </a:pPr>
            <a:r>
              <a:rPr lang="ru-RU" dirty="0" smtClean="0"/>
              <a:t>Остальное </a:t>
            </a:r>
            <a:r>
              <a:rPr lang="ru-RU" dirty="0" err="1" smtClean="0"/>
              <a:t>срсрочный</a:t>
            </a:r>
            <a:r>
              <a:rPr lang="ru-RU" dirty="0" smtClean="0"/>
              <a:t> фин.план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5E9286-C41D-4901-8318-EA14EB0ACB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96429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B39A82-6C96-486A-B36A-E92D58E149A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339579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err="1"/>
              <a:t>ст</a:t>
            </a:r>
            <a:r>
              <a:rPr lang="ru-RU" dirty="0"/>
              <a:t> 0700 % -</a:t>
            </a:r>
            <a:r>
              <a:rPr lang="ru-RU" dirty="0" err="1"/>
              <a:t>ка</a:t>
            </a:r>
            <a:r>
              <a:rPr lang="ru-RU" dirty="0"/>
              <a:t> по статьям</a:t>
            </a:r>
            <a:r>
              <a:rPr lang="ru-RU" dirty="0" smtClean="0"/>
              <a:t> </a:t>
            </a: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9D1CCA-8EAF-4E8F-807F-7A2EDA934F2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64381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6D8028-2DDC-4CD5-A0F5-AF32AA616B3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666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3C82C2-2A64-4BF7-8DC1-028757B528A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48989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пбс</a:t>
            </a:r>
            <a:endParaRPr lang="ru-RU" dirty="0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FC9E8-97A4-4E68-A108-C123574DBEA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44511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Факт смотрим из свод. ведомости ПБС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57612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Итого</a:t>
            </a:r>
            <a:r>
              <a:rPr lang="ru-RU" baseline="0" dirty="0" smtClean="0"/>
              <a:t> </a:t>
            </a:r>
            <a:r>
              <a:rPr lang="ru-RU" dirty="0"/>
              <a:t>2 191,6 </a:t>
            </a:r>
            <a:endParaRPr lang="ru-RU" dirty="0" smtClean="0"/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127,7</a:t>
            </a:r>
            <a:r>
              <a:rPr lang="ru-RU" dirty="0" smtClean="0"/>
              <a:t> </a:t>
            </a:r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1 897,8</a:t>
            </a:r>
            <a:r>
              <a:rPr lang="ru-RU" dirty="0" smtClean="0"/>
              <a:t> </a:t>
            </a:r>
          </a:p>
          <a:p>
            <a:pPr marL="231892" indent="-231892" eaLnBrk="1" hangingPunct="1">
              <a:spcBef>
                <a:spcPct val="0"/>
              </a:spcBef>
              <a:buAutoNum type="arabicPeriod"/>
            </a:pPr>
            <a:r>
              <a:rPr lang="ru-RU" b="1" dirty="0"/>
              <a:t>12,0</a:t>
            </a:r>
            <a:r>
              <a:rPr lang="ru-RU" dirty="0" smtClean="0"/>
              <a:t> </a:t>
            </a:r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BBD2D-8BE5-4C2A-9439-4AA9E78C3DC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5070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4AE3E-85C5-4FA4-9FA9-658EC382BDA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26421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4595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903A29-B1E5-4BED-93EB-F0AE017974D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58898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5F8790-7B30-4953-B000-D41619E0CA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06145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C50FB7-2FF0-4A94-B3A4-C4EC6B46BFC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2374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8A77EA-19CB-447A-89F9-3B20B5B4E77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83548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D9FEEA-34A9-4913-AB53-F217D594565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81904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Доходы на 2019  </a:t>
            </a:r>
            <a:r>
              <a:rPr lang="ru-RU" dirty="0"/>
              <a:t>1.2.1</a:t>
            </a:r>
            <a:r>
              <a:rPr lang="ru-RU" dirty="0" smtClean="0"/>
              <a:t> 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288562-5BB6-4AA9-986A-A5C263627017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4726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8F6D1-0685-482A-BBD2-8972413BCD7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84595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D746FA-7F28-4A04-8C30-EF5CEB5FAFB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543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4A616-E2B9-4889-8FD9-36911DBD2E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78077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C54550-6725-4F91-8E02-27589CD5F38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6334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2C020A-DBD7-48B1-81A1-AA204354705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4679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dirty="0" smtClean="0"/>
              <a:t>См.распоряжения</a:t>
            </a:r>
            <a:r>
              <a:rPr lang="ru-RU" baseline="0" dirty="0" smtClean="0"/>
              <a:t> МА и решения МС</a:t>
            </a: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87141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FEB9FB-4DB9-4765-8C97-606B68A0ADB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1749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80504-A372-4BCC-8307-407BD4EB53C9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2289-BAF4-456C-BE4C-38C0277081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8E7E1-3472-4676-86C3-66314C819A31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24C9-D283-4715-9C9C-C04F005EB0F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9297F-65AE-45ED-9BEA-C48BC9B81FA6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B14A4-5658-4A60-BFEF-3989B8004A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2604A-0689-4FD0-AA2C-D6137B07F5A8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A14C-572F-423B-AA60-999479AED6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5022D-0917-45D1-9AF0-37B9819A2C5D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196C-CF67-4578-ABCF-146A8A770B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198A0-FD33-4F76-8A3C-E16EDA12364A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0D7B-8A30-497C-805E-28BB332327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D919F-36CE-41C5-8D06-A930C3AEF381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180C5-2B5E-45A5-AE94-990B435FDF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D122D-52E3-4EF8-9086-929D85FA86E8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8998-EDDF-41CA-9A92-2D5C886A9F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66B3C-C7B3-4723-9BE3-B617280D8F60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27E4-8ECF-496A-BE4F-65E7A3CAE5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>
            <a:norm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922F-F10C-4128-86B5-CA8AF72750E6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F3CC3-B974-4245-B275-DB8EBEEC35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>
            <a:noAutofit/>
          </a:bodyPr>
          <a:lstStyle>
            <a:lvl1pPr algn="l">
              <a:defRPr sz="32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3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1293813" y="381000"/>
            <a:ext cx="960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1293813" y="1676400"/>
            <a:ext cx="9601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588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9777E3-4F58-418B-8514-07A819A0EFA4}" type="datetimeFigureOut">
              <a:rPr lang="ru-RU"/>
              <a:pPr>
                <a:defRPr/>
              </a:pPr>
              <a:t>25.07.2024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800" y="6356350"/>
            <a:ext cx="284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C0CF6D-D1CC-43D8-9F15-6AE4712C7E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9" r:id="rId2"/>
    <p:sldLayoutId id="2147483687" r:id="rId3"/>
    <p:sldLayoutId id="2147483680" r:id="rId4"/>
    <p:sldLayoutId id="2147483681" r:id="rId5"/>
    <p:sldLayoutId id="2147483682" r:id="rId6"/>
    <p:sldLayoutId id="2147483688" r:id="rId7"/>
    <p:sldLayoutId id="2147483683" r:id="rId8"/>
    <p:sldLayoutId id="2147483689" r:id="rId9"/>
    <p:sldLayoutId id="2147483684" r:id="rId10"/>
    <p:sldLayoutId id="2147483685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Euphemia" pitchFamily="34" charset="0"/>
        </a:defRPr>
      </a:lvl9pPr>
    </p:titleStyle>
    <p:bodyStyle>
      <a:lvl1pPr marL="223838" indent="-228600" algn="l" rtl="0" eaLnBrk="0" fontAlgn="base" hangingPunct="0">
        <a:lnSpc>
          <a:spcPct val="90000"/>
        </a:lnSpc>
        <a:spcBef>
          <a:spcPts val="16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62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0925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5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10" Type="http://schemas.openxmlformats.org/officeDocument/2006/relationships/image" Target="../media/image3.jpeg"/><Relationship Id="rId4" Type="http://schemas.openxmlformats.org/officeDocument/2006/relationships/chart" Target="../charts/chart1.xml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3.jpeg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7.png"/><Relationship Id="rId1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png"/><Relationship Id="rId3" Type="http://schemas.openxmlformats.org/officeDocument/2006/relationships/image" Target="../media/image5.jpe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3.jpeg"/><Relationship Id="rId1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3.jpeg"/><Relationship Id="rId9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17.jpeg"/><Relationship Id="rId5" Type="http://schemas.openxmlformats.org/officeDocument/2006/relationships/image" Target="../media/image12.jpeg"/><Relationship Id="rId10" Type="http://schemas.openxmlformats.org/officeDocument/2006/relationships/image" Target="../media/image16.jpe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3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chart" Target="../charts/char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3.jpeg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Layout" Target="../diagrams/layout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3.jpeg"/><Relationship Id="rId10" Type="http://schemas.openxmlformats.org/officeDocument/2006/relationships/diagramData" Target="../diagrams/data4.xml"/><Relationship Id="rId4" Type="http://schemas.openxmlformats.org/officeDocument/2006/relationships/diagramData" Target="../diagrams/data3.xml"/><Relationship Id="rId9" Type="http://schemas.openxmlformats.org/officeDocument/2006/relationships/image" Target="../media/image19.png"/><Relationship Id="rId14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2349996" y="188640"/>
            <a:ext cx="8523883" cy="1053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21804" y="2060848"/>
            <a:ext cx="10945216" cy="3764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Бюджет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внутригородского муниципального образования города федерального значения Санкт-Петербург посёлок Тярлево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 2024 год и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плановый период 2025 и 2026 годов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948" y="116632"/>
            <a:ext cx="1152128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5" cstate="print"/>
          <a:srcRect r="75752" b="9756"/>
          <a:stretch>
            <a:fillRect/>
          </a:stretch>
        </p:blipFill>
        <p:spPr bwMode="auto">
          <a:xfrm>
            <a:off x="117748" y="116632"/>
            <a:ext cx="1656184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267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260648"/>
            <a:ext cx="83581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Публичные слушания 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Прямоугольник 11"/>
          <p:cNvSpPr>
            <a:spLocks noChangeArrowheads="1"/>
          </p:cNvSpPr>
          <p:nvPr/>
        </p:nvSpPr>
        <p:spPr bwMode="auto">
          <a:xfrm>
            <a:off x="4294212" y="1916832"/>
            <a:ext cx="7586638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latin typeface="Euphemia" pitchFamily="34" charset="0"/>
              </a:rPr>
              <a:t>Публичные слушания </a:t>
            </a:r>
            <a:r>
              <a:rPr lang="ru-RU" sz="1700" dirty="0">
                <a:latin typeface="Euphemia" pitchFamily="34" charset="0"/>
              </a:rPr>
              <a:t>– форма участия населения в осуществлении местного самоуправления. Публичные слушания организуются и проводятся с целью выявления мнения населения по проекту бюджета города на очередной финансовый год и плановый период.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Каждый житель </a:t>
            </a:r>
            <a:r>
              <a:rPr lang="ru-RU" sz="1700" dirty="0" smtClean="0">
                <a:latin typeface="Euphemia" pitchFamily="34" charset="0"/>
              </a:rPr>
              <a:t>вправе </a:t>
            </a:r>
            <a:r>
              <a:rPr lang="ru-RU" sz="1700" dirty="0">
                <a:latin typeface="Euphemia" pitchFamily="34" charset="0"/>
              </a:rPr>
              <a:t>высказать свое мнение, представить материалы для обоснования своего мнения, представить письменные предложения и замечания для включения их в протокол публичных слушаний.</a:t>
            </a:r>
          </a:p>
          <a:p>
            <a:pPr algn="just"/>
            <a:r>
              <a:rPr lang="ru-RU" sz="1700" dirty="0">
                <a:latin typeface="Euphemia" pitchFamily="34" charset="0"/>
              </a:rPr>
              <a:t>Результат публичных слушаний -  заключение, в котором отражаются выраженные позиции жителей </a:t>
            </a:r>
            <a:r>
              <a:rPr lang="ru-RU" sz="1700" dirty="0" smtClean="0">
                <a:latin typeface="Euphemia" pitchFamily="34" charset="0"/>
              </a:rPr>
              <a:t>муниципального образования </a:t>
            </a:r>
            <a:r>
              <a:rPr lang="ru-RU" sz="1700" dirty="0">
                <a:latin typeface="Euphemia" pitchFamily="34" charset="0"/>
              </a:rPr>
              <a:t>и рекомендации, сформулированные по результатам публичных слушаний. Заключение о результатах публичных слушаний подлежит опубликованию.</a:t>
            </a:r>
          </a:p>
        </p:txBody>
      </p:sp>
      <p:sp>
        <p:nvSpPr>
          <p:cNvPr id="13320" name="Прямоугольник 12"/>
          <p:cNvSpPr>
            <a:spLocks noChangeArrowheads="1"/>
          </p:cNvSpPr>
          <p:nvPr/>
        </p:nvSpPr>
        <p:spPr bwMode="auto">
          <a:xfrm>
            <a:off x="981844" y="5373216"/>
            <a:ext cx="10945216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700" dirty="0">
                <a:latin typeface="+mn-lt"/>
              </a:rPr>
              <a:t>Публичные слушания по проекту </a:t>
            </a:r>
            <a:r>
              <a:rPr lang="ru-RU" sz="1700" dirty="0" smtClean="0">
                <a:latin typeface="+mn-lt"/>
              </a:rPr>
              <a:t>бюджета на 2024 год и на плановый период 2025 и 2026 годов были проведены 04 декабря 2023 года по </a:t>
            </a:r>
            <a:r>
              <a:rPr lang="ru-RU" sz="1700" dirty="0">
                <a:latin typeface="+mn-lt"/>
              </a:rPr>
              <a:t>адресу: </a:t>
            </a:r>
            <a:r>
              <a:rPr lang="ru-RU" sz="1700" dirty="0" smtClean="0">
                <a:latin typeface="+mn-lt"/>
              </a:rPr>
              <a:t>г.Санкт-Петербург, поселок Тярлево, </a:t>
            </a:r>
            <a:r>
              <a:rPr lang="ru-RU" sz="1700" dirty="0" err="1" smtClean="0">
                <a:latin typeface="+mn-lt"/>
              </a:rPr>
              <a:t>Нововестинская</a:t>
            </a:r>
            <a:r>
              <a:rPr lang="ru-RU" sz="1700" dirty="0" smtClean="0">
                <a:latin typeface="+mn-lt"/>
              </a:rPr>
              <a:t> ул., 2а, Ресторан «</a:t>
            </a:r>
            <a:r>
              <a:rPr lang="ru-RU" sz="1700" dirty="0" err="1" smtClean="0">
                <a:latin typeface="+mn-lt"/>
              </a:rPr>
              <a:t>Uno</a:t>
            </a:r>
            <a:r>
              <a:rPr lang="ru-RU" sz="1700" dirty="0" smtClean="0">
                <a:latin typeface="+mn-lt"/>
              </a:rPr>
              <a:t> </a:t>
            </a:r>
            <a:r>
              <a:rPr lang="ru-RU" sz="1700" dirty="0" err="1" smtClean="0">
                <a:latin typeface="+mn-lt"/>
              </a:rPr>
              <a:t>Cafe</a:t>
            </a:r>
            <a:r>
              <a:rPr lang="ru-RU" sz="1700" dirty="0" smtClean="0">
                <a:latin typeface="+mn-lt"/>
              </a:rPr>
              <a:t>»</a:t>
            </a:r>
            <a:endParaRPr lang="ru-RU" sz="1700" dirty="0">
              <a:latin typeface="+mn-lt"/>
            </a:endParaRPr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ocuments\2021\ТФУ\ФОТО дл ябюджета\331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812" y="2060848"/>
            <a:ext cx="433302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188640"/>
            <a:ext cx="985837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/>
              <a:t>Показатели </a:t>
            </a:r>
            <a:br>
              <a:rPr lang="ru-RU" sz="3600" b="1" dirty="0" smtClean="0"/>
            </a:br>
            <a:r>
              <a:rPr lang="ru-RU" sz="3600" b="1" dirty="0" smtClean="0"/>
              <a:t>социально-экономического развития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20415"/>
              </p:ext>
            </p:extLst>
          </p:nvPr>
        </p:nvGraphicFramePr>
        <p:xfrm>
          <a:off x="1557908" y="1916832"/>
          <a:ext cx="9073008" cy="431723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3876406"/>
                <a:gridCol w="1301946"/>
                <a:gridCol w="1230360"/>
                <a:gridCol w="1296144"/>
                <a:gridCol w="1368152"/>
              </a:tblGrid>
              <a:tr h="899522"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Наименование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/>
                        <a:t>Единица измерения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2023год факт </a:t>
                      </a:r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2024год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dirty="0" smtClean="0"/>
                        <a:t>2025год </a:t>
                      </a:r>
                      <a:r>
                        <a:rPr lang="ru-RU" dirty="0"/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 smtClean="0"/>
                        <a:t>Численность </a:t>
                      </a:r>
                      <a:r>
                        <a:rPr lang="ru-RU" sz="1600" u="none" strike="noStrike" dirty="0"/>
                        <a:t>населения</a:t>
                      </a:r>
                      <a:endParaRPr lang="ru-RU" sz="16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чел</a:t>
                      </a:r>
                      <a:r>
                        <a:rPr lang="ru-RU" sz="1200" u="none" strike="noStrike" dirty="0"/>
                        <a:t>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1 703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1730</a:t>
                      </a:r>
                      <a:endParaRPr lang="ru-RU" sz="1200" b="0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1740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Величина прожиточного минимума (в среднем на душу населения на конец года), рублей в месяц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руб.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14 375,00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15 453,00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i="0" u="none" strike="noStrike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t"/>
                      <a:endParaRPr lang="ru-RU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dirty="0" smtClean="0"/>
                        <a:t>17 733,00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642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Индекс потребительских цен за период с начала года (в среднем за год), в % к предыдущему периоду </a:t>
                      </a:r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105,42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104,95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104,16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833">
                <a:tc>
                  <a:txBody>
                    <a:bodyPr/>
                    <a:lstStyle/>
                    <a:p>
                      <a:r>
                        <a:rPr lang="ru-RU" sz="180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Уровень безработицы	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u="none" strike="noStrike" dirty="0" smtClean="0"/>
                        <a:t>%</a:t>
                      </a:r>
                      <a:endParaRPr lang="ru-RU" sz="1200" b="0" i="0" u="none" strike="noStrike" dirty="0"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3,2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3,0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 smtClean="0">
                          <a:latin typeface="+mj-lt"/>
                        </a:rPr>
                        <a:t>3,1</a:t>
                      </a:r>
                      <a:endParaRPr lang="ru-RU" sz="1200" b="0" i="0" u="none" strike="noStrike" dirty="0"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hart 2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3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4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Chart 6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Chart 7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Chart 8"/>
          <p:cNvGraphicFramePr>
            <a:graphicFrameLocks/>
          </p:cNvGraphicFramePr>
          <p:nvPr/>
        </p:nvGraphicFramePr>
        <p:xfrm>
          <a:off x="6829425" y="1362075"/>
          <a:ext cx="0" cy="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" name="Рисунок 15" descr="Tqrlevo_var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ина\Desktop\ФОТО дл ябюджета\1417841621_b_004.jpg"/>
          <p:cNvPicPr>
            <a:picLocks noChangeAspect="1" noChangeArrowheads="1"/>
          </p:cNvPicPr>
          <p:nvPr/>
        </p:nvPicPr>
        <p:blipFill>
          <a:blip r:embed="rId4" cstate="print">
            <a:lum bright="12000" contrast="-36000"/>
          </a:blip>
          <a:srcRect/>
          <a:stretch>
            <a:fillRect/>
          </a:stretch>
        </p:blipFill>
        <p:spPr bwMode="auto">
          <a:xfrm>
            <a:off x="621804" y="2060848"/>
            <a:ext cx="4510236" cy="397788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5940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Прогноз социально-экономического развития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878388" y="1988840"/>
            <a:ext cx="4968552" cy="4104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Основным экономическим</a:t>
            </a:r>
          </a:p>
          <a:p>
            <a:pPr algn="ctr"/>
            <a:r>
              <a:rPr lang="ru-RU" dirty="0" smtClean="0"/>
              <a:t>потенциалом муниципального образования посёлок Тярлево является привлечение малого бизнеса на территорию муниципального образования 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На 1 января 2024 года на территории муниципального образования зарегистрировано 91 юридическое лицо</a:t>
            </a:r>
            <a:endParaRPr lang="ru-RU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6138" y="260648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Основные характеристики бюджета, </a:t>
            </a:r>
            <a:br>
              <a:rPr lang="ru-RU" sz="3200" b="1" dirty="0" smtClean="0"/>
            </a:b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8736834"/>
              </p:ext>
            </p:extLst>
          </p:nvPr>
        </p:nvGraphicFramePr>
        <p:xfrm>
          <a:off x="765820" y="2060848"/>
          <a:ext cx="2880319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914700" y="1628800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2024год</a:t>
            </a:r>
            <a:endParaRPr lang="ru-RU" sz="2400" dirty="0"/>
          </a:p>
        </p:txBody>
      </p:sp>
      <p:sp>
        <p:nvSpPr>
          <p:cNvPr id="13" name="Цилиндр 12"/>
          <p:cNvSpPr/>
          <p:nvPr/>
        </p:nvSpPr>
        <p:spPr>
          <a:xfrm>
            <a:off x="3790156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39 </a:t>
            </a:r>
            <a:r>
              <a:rPr lang="ru-RU" sz="2400" dirty="0"/>
              <a:t>9</a:t>
            </a:r>
            <a:r>
              <a:rPr lang="ru-RU" sz="2400" dirty="0" smtClean="0"/>
              <a:t>00,00</a:t>
            </a:r>
            <a:endParaRPr lang="ru-RU" sz="2400" dirty="0"/>
          </a:p>
        </p:txBody>
      </p:sp>
      <p:sp>
        <p:nvSpPr>
          <p:cNvPr id="16" name="Цилиндр 15"/>
          <p:cNvSpPr/>
          <p:nvPr/>
        </p:nvSpPr>
        <p:spPr>
          <a:xfrm>
            <a:off x="3790156" y="3573016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42</a:t>
            </a:r>
            <a:r>
              <a:rPr lang="ru-RU" sz="2400" dirty="0" smtClean="0"/>
              <a:t> </a:t>
            </a:r>
            <a:r>
              <a:rPr lang="ru-RU" sz="2400" dirty="0"/>
              <a:t>3</a:t>
            </a:r>
            <a:r>
              <a:rPr lang="ru-RU" sz="2400" dirty="0" smtClean="0"/>
              <a:t>00,00</a:t>
            </a:r>
            <a:endParaRPr lang="ru-RU" sz="2400" dirty="0"/>
          </a:p>
        </p:txBody>
      </p:sp>
      <p:sp>
        <p:nvSpPr>
          <p:cNvPr id="19" name="Цилиндр 18"/>
          <p:cNvSpPr/>
          <p:nvPr/>
        </p:nvSpPr>
        <p:spPr>
          <a:xfrm>
            <a:off x="3790156" y="465313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2 400</a:t>
            </a:r>
            <a:r>
              <a:rPr lang="ru-RU" sz="2400" dirty="0" smtClean="0"/>
              <a:t>,00</a:t>
            </a:r>
            <a:endParaRPr lang="ru-RU" sz="2400" dirty="0"/>
          </a:p>
        </p:txBody>
      </p:sp>
      <p:sp>
        <p:nvSpPr>
          <p:cNvPr id="22" name="Загнутый угол 21"/>
          <p:cNvSpPr/>
          <p:nvPr/>
        </p:nvSpPr>
        <p:spPr>
          <a:xfrm>
            <a:off x="261938" y="5373688"/>
            <a:ext cx="11664950" cy="129540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8452" name="Прямоугольник 22"/>
          <p:cNvSpPr>
            <a:spLocks noChangeArrowheads="1"/>
          </p:cNvSpPr>
          <p:nvPr/>
        </p:nvSpPr>
        <p:spPr bwMode="auto">
          <a:xfrm>
            <a:off x="189756" y="5373216"/>
            <a:ext cx="11593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Euphemia" pitchFamily="34" charset="0"/>
              </a:rPr>
              <a:t>Приоритетом бюджетной политики при формировании расходной части бюджета </a:t>
            </a:r>
            <a:r>
              <a:rPr lang="ru-RU" sz="1600" dirty="0" smtClean="0">
                <a:solidFill>
                  <a:schemeClr val="bg1"/>
                </a:solidFill>
                <a:latin typeface="Euphemia" pitchFamily="34" charset="0"/>
              </a:rPr>
              <a:t>остаются ее расходы на благоустройство и социальную направленность (социальная политика,  культура, физическая культура и спорт).</a:t>
            </a:r>
            <a:endParaRPr lang="ru-RU" sz="1600" dirty="0">
              <a:solidFill>
                <a:schemeClr val="bg1"/>
              </a:solidFill>
              <a:latin typeface="Euphemi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8877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2025 </a:t>
            </a:r>
            <a:r>
              <a:rPr lang="ru-RU" sz="2400" dirty="0"/>
              <a:t>год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6533831" y="2411474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41 500,00</a:t>
            </a:r>
            <a:endParaRPr lang="ru-RU" sz="2400" dirty="0"/>
          </a:p>
        </p:txBody>
      </p:sp>
      <p:sp>
        <p:nvSpPr>
          <p:cNvPr id="17" name="Цилиндр 16"/>
          <p:cNvSpPr/>
          <p:nvPr/>
        </p:nvSpPr>
        <p:spPr>
          <a:xfrm>
            <a:off x="6434979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41 </a:t>
            </a:r>
            <a:r>
              <a:rPr lang="ru-RU" sz="2400" dirty="0" smtClean="0"/>
              <a:t>5</a:t>
            </a:r>
            <a:r>
              <a:rPr lang="ru-RU" sz="2400" dirty="0" smtClean="0"/>
              <a:t>00,00</a:t>
            </a:r>
            <a:endParaRPr lang="ru-RU" sz="2400" dirty="0"/>
          </a:p>
        </p:txBody>
      </p:sp>
      <p:sp>
        <p:nvSpPr>
          <p:cNvPr id="18" name="Цилиндр 17"/>
          <p:cNvSpPr/>
          <p:nvPr/>
        </p:nvSpPr>
        <p:spPr>
          <a:xfrm>
            <a:off x="6434333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0,00</a:t>
            </a:r>
            <a:endParaRPr lang="ru-RU" sz="2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223173" y="1628725"/>
            <a:ext cx="2200224" cy="431800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2026 год</a:t>
            </a:r>
            <a:endParaRPr lang="ru-RU" sz="2400" dirty="0"/>
          </a:p>
        </p:txBody>
      </p:sp>
      <p:sp>
        <p:nvSpPr>
          <p:cNvPr id="26" name="Цилиндр 25"/>
          <p:cNvSpPr/>
          <p:nvPr/>
        </p:nvSpPr>
        <p:spPr>
          <a:xfrm>
            <a:off x="9099275" y="2420888"/>
            <a:ext cx="2356145" cy="792162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43 200,00</a:t>
            </a:r>
            <a:endParaRPr lang="ru-RU" sz="2400" dirty="0"/>
          </a:p>
        </p:txBody>
      </p:sp>
      <p:sp>
        <p:nvSpPr>
          <p:cNvPr id="27" name="Цилиндр 26"/>
          <p:cNvSpPr/>
          <p:nvPr/>
        </p:nvSpPr>
        <p:spPr>
          <a:xfrm>
            <a:off x="9099275" y="3573413"/>
            <a:ext cx="2356145" cy="792162"/>
          </a:xfrm>
          <a:prstGeom prst="can">
            <a:avLst/>
          </a:prstGeom>
          <a:solidFill>
            <a:srgbClr val="92D05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43 200,00</a:t>
            </a:r>
            <a:endParaRPr lang="ru-RU" sz="2400" dirty="0"/>
          </a:p>
        </p:txBody>
      </p:sp>
      <p:sp>
        <p:nvSpPr>
          <p:cNvPr id="28" name="Цилиндр 27"/>
          <p:cNvSpPr/>
          <p:nvPr/>
        </p:nvSpPr>
        <p:spPr>
          <a:xfrm>
            <a:off x="9098629" y="4653086"/>
            <a:ext cx="2356145" cy="504825"/>
          </a:xfrm>
          <a:prstGeom prst="can">
            <a:avLst/>
          </a:prstGeom>
          <a:solidFill>
            <a:srgbClr val="7030A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smtClean="0"/>
              <a:t>0,00</a:t>
            </a:r>
            <a:endParaRPr lang="ru-RU" sz="2400" dirty="0"/>
          </a:p>
        </p:txBody>
      </p:sp>
      <p:pic>
        <p:nvPicPr>
          <p:cNvPr id="21" name="Рисунок 20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Доходы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333375" y="2997200"/>
            <a:ext cx="3627438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Налоговые доходы </a:t>
            </a:r>
            <a:r>
              <a:rPr lang="ru-RU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Поступления </a:t>
            </a:r>
            <a:r>
              <a:rPr lang="ru-RU" dirty="0"/>
              <a:t>от уплаты </a:t>
            </a:r>
            <a:r>
              <a:rPr lang="ru-RU" dirty="0" smtClean="0"/>
              <a:t>НДФЛ</a:t>
            </a:r>
            <a:endParaRPr lang="ru-RU" dirty="0"/>
          </a:p>
        </p:txBody>
      </p:sp>
      <p:sp>
        <p:nvSpPr>
          <p:cNvPr id="12" name="Вертикальный свиток 11"/>
          <p:cNvSpPr/>
          <p:nvPr/>
        </p:nvSpPr>
        <p:spPr>
          <a:xfrm flipH="1">
            <a:off x="4176713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Неналоговые доходы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Платежи, которые включают в себя:</a:t>
            </a:r>
          </a:p>
          <a:p>
            <a:r>
              <a:rPr lang="ru-RU" dirty="0" smtClean="0"/>
              <a:t>•</a:t>
            </a:r>
            <a:r>
              <a:rPr lang="ru-RU" dirty="0"/>
              <a:t>штрафы за нарушение законодательства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13" name="Вертикальный свиток 12"/>
          <p:cNvSpPr/>
          <p:nvPr/>
        </p:nvSpPr>
        <p:spPr>
          <a:xfrm flipH="1">
            <a:off x="8066088" y="2997200"/>
            <a:ext cx="3627437" cy="3646488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Безвозмездные поступления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Поступления в местный бюджет </a:t>
            </a:r>
            <a:r>
              <a:rPr lang="ru-RU" dirty="0" smtClean="0"/>
              <a:t>межбюджетных </a:t>
            </a:r>
            <a:r>
              <a:rPr lang="ru-RU" dirty="0"/>
              <a:t>трансфертов в виде дотаций, субсидий, субвенций и иных межбюджетных трансфертов, а также поступления от физических и юридических лиц (кроме налоговых и неналоговых доходов)</a:t>
            </a:r>
          </a:p>
        </p:txBody>
      </p:sp>
      <p:sp>
        <p:nvSpPr>
          <p:cNvPr id="14" name="Лента лицом вниз 13"/>
          <p:cNvSpPr/>
          <p:nvPr/>
        </p:nvSpPr>
        <p:spPr>
          <a:xfrm>
            <a:off x="406400" y="1700213"/>
            <a:ext cx="11160125" cy="792162"/>
          </a:xfrm>
          <a:prstGeom prst="ribbon">
            <a:avLst>
              <a:gd name="adj1" fmla="val 16667"/>
              <a:gd name="adj2" fmla="val 69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Доходы бюджета </a:t>
            </a:r>
            <a:r>
              <a:rPr lang="ru-RU" sz="2000" dirty="0"/>
              <a:t>- поступающие в бюджет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денежные средства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191770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5734050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9694863" y="2565400"/>
            <a:ext cx="431800" cy="35877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8" name="Рисунок 1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260648"/>
            <a:ext cx="10288711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Нормативы отчислений в бюджет муниципального образования посёлок Тярлево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93695"/>
              </p:ext>
            </p:extLst>
          </p:nvPr>
        </p:nvGraphicFramePr>
        <p:xfrm>
          <a:off x="909836" y="1916833"/>
          <a:ext cx="10369152" cy="3720918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5188618"/>
                <a:gridCol w="1364110"/>
                <a:gridCol w="1440160"/>
                <a:gridCol w="1224136"/>
                <a:gridCol w="1152128"/>
              </a:tblGrid>
              <a:tr h="626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/>
                        <a:t>Налоги и сборы, установленные законодательством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 smtClean="0"/>
                        <a:t>2023год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2024год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2025год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/>
                        <a:t>2026год</a:t>
                      </a:r>
                      <a:endParaRPr lang="ru-RU" sz="1400" b="0" i="0" u="none" strike="noStrike" dirty="0" smtClean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356222">
                <a:tc>
                  <a:txBody>
                    <a:bodyPr/>
                    <a:lstStyle/>
                    <a:p>
                      <a:pPr algn="l"/>
                      <a:endParaRPr lang="ru-RU" sz="12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1. 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Российской Федерации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22,8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+mn-lt"/>
                        </a:rPr>
                        <a:t>0,3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0,4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latin typeface="Arial"/>
                        </a:rPr>
                        <a:t>0,5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1491768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 smtClean="0"/>
                        <a:t>2. 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r>
                        <a:rPr lang="ru-RU" sz="1000" u="none" strike="noStrike" dirty="0"/>
                        <a:t> 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 smtClean="0"/>
                        <a:t>100</a:t>
                      </a:r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246825">
                <a:tc>
                  <a:txBody>
                    <a:bodyPr/>
                    <a:lstStyle/>
                    <a:p>
                      <a:pPr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ru-RU" sz="1000" b="1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188640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доходов бюджета 2024 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612437"/>
              </p:ext>
            </p:extLst>
          </p:nvPr>
        </p:nvGraphicFramePr>
        <p:xfrm>
          <a:off x="6886500" y="4769768"/>
          <a:ext cx="518457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556121"/>
              </p:ext>
            </p:extLst>
          </p:nvPr>
        </p:nvGraphicFramePr>
        <p:xfrm>
          <a:off x="765820" y="2025134"/>
          <a:ext cx="5616624" cy="2171344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508943"/>
                <a:gridCol w="1100164"/>
                <a:gridCol w="1007517"/>
              </a:tblGrid>
              <a:tr h="10608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Доходы бюджета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внутригородского муниципального образования города федерального значения Санкт-Петербурга посёлок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Тярлево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Сумма </a:t>
                      </a:r>
                      <a:endParaRPr lang="en-US" sz="1400" b="1" u="none" strike="noStrike" dirty="0" smtClean="0">
                        <a:effectLst/>
                      </a:endParaRPr>
                    </a:p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тыс.руб.)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Удельный вес </a:t>
                      </a:r>
                      <a:r>
                        <a:rPr lang="ru-RU" sz="1400" b="1" u="none" strike="noStrike" dirty="0" smtClean="0">
                          <a:effectLst/>
                        </a:rPr>
                        <a:t>(</a:t>
                      </a:r>
                      <a:r>
                        <a:rPr lang="ru-RU" sz="1400" b="1" u="none" strike="noStrike" dirty="0">
                          <a:effectLst/>
                        </a:rPr>
                        <a:t>в процентах)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379,5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0,9%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Неналоговые доходы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17,0  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0,1</a:t>
                      </a:r>
                      <a:r>
                        <a:rPr lang="ru-RU" sz="1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0" marR="0" marT="0" marB="0" anchor="b"/>
                </a:tc>
              </a:tr>
              <a:tr h="27399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u="none" strike="noStrike" dirty="0" smtClean="0">
                          <a:effectLst/>
                        </a:rPr>
                        <a:t>поступления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39 503,5  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smtClean="0">
                          <a:latin typeface="Arial"/>
                        </a:rPr>
                        <a:t>99,0%</a:t>
                      </a:r>
                      <a:endParaRPr lang="ru-RU" sz="1400" b="0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</a:tr>
              <a:tr h="28853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Итого доходов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latin typeface="Arial"/>
                        </a:rPr>
                        <a:t>39 900,00</a:t>
                      </a:r>
                      <a:endParaRPr lang="ru-RU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>
                          <a:latin typeface="Arial"/>
                        </a:rPr>
                        <a:t>100%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89956" y="332656"/>
            <a:ext cx="9136583" cy="592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/>
              <a:t>Структура налоговых и неналоговых доходов бюджета 2024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62224"/>
              </p:ext>
            </p:extLst>
          </p:nvPr>
        </p:nvGraphicFramePr>
        <p:xfrm>
          <a:off x="477788" y="1556792"/>
          <a:ext cx="11305256" cy="359664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4392488"/>
                <a:gridCol w="762098"/>
                <a:gridCol w="6150670"/>
              </a:tblGrid>
              <a:tr h="504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Налоговые доходы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</a:t>
                      </a:r>
                    </a:p>
                    <a:p>
                      <a:pPr algn="r" fontAlgn="b"/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 с доходов, источником которых является налоговый агент, за исключением доходов, в отношении которых исчисление и уплата налога осуществляются в соответствии со статьями 227, 227.1 и 228 Налогового кодекса РФ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виды прочих доходов от компенсации затрат бюджетов внутригородских муниципальных образований Санкт-Петербурга </a:t>
                      </a:r>
                      <a:endParaRPr lang="ru-RU" sz="16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</a:tr>
              <a:tr h="261965">
                <a:tc>
                  <a:txBody>
                    <a:bodyPr/>
                    <a:lstStyle/>
                    <a:p>
                      <a:pPr algn="l" fontAlgn="t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 fontAlgn="b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Штрафы, неустойки, пени, уплаченные в случае просрочки исполнения поставщиком (подрядчиком, исполнителем) обязательств, предусмотренных муниципальным контрактом, заключенным муниципальным органом, казенным учреждением внутригородского муниципального образования города федерального значения (муниципальным)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1964" y="332656"/>
            <a:ext cx="9315971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Структура безвозмездных поступлений 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217959"/>
              </p:ext>
            </p:extLst>
          </p:nvPr>
        </p:nvGraphicFramePr>
        <p:xfrm>
          <a:off x="621804" y="1988840"/>
          <a:ext cx="5688632" cy="209549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44416"/>
                <a:gridCol w="1008112"/>
                <a:gridCol w="936104"/>
              </a:tblGrid>
              <a:tr h="3047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</a:rPr>
                        <a:t>Безвозмездные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поступления</a:t>
                      </a:r>
                    </a:p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39 503,5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ru-RU" sz="1400" b="1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Дотации бюджетам внутригородских муниципальных образований городов федерального значения на выравнивание бюджетной обеспеченности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37 868,3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95,9%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Субсидии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0%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Субвенции бюджетам бюджетной системы Российской Федерации </a:t>
                      </a:r>
                      <a:endParaRPr lang="ru-RU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1 635,2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4,1%</a:t>
                      </a:r>
                      <a:endParaRPr lang="ru-RU" sz="1400" b="0" i="0" u="none" strike="noStrike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798804"/>
              </p:ext>
            </p:extLst>
          </p:nvPr>
        </p:nvGraphicFramePr>
        <p:xfrm>
          <a:off x="6094412" y="3284984"/>
          <a:ext cx="5883002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65470872"/>
              </p:ext>
            </p:extLst>
          </p:nvPr>
        </p:nvGraphicFramePr>
        <p:xfrm>
          <a:off x="6454452" y="2996952"/>
          <a:ext cx="4896544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Расходы бюджета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1522413" y="1643063"/>
            <a:ext cx="9358312" cy="785812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-выплачиваемые из бюджета денежные средства</a:t>
            </a:r>
            <a:endParaRPr lang="ru-RU" sz="24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94163" y="2714625"/>
            <a:ext cx="3929062" cy="85725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/>
              <a:t>РАСХОДЫ БЮДЖЕТА распределены по: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1485900" y="4005064"/>
            <a:ext cx="2786062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44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целевым статьям</a:t>
            </a:r>
            <a:endParaRPr lang="ru-RU" sz="1600" dirty="0"/>
          </a:p>
        </p:txBody>
      </p:sp>
      <p:sp>
        <p:nvSpPr>
          <p:cNvPr id="10" name="Овал 9"/>
          <p:cNvSpPr/>
          <p:nvPr/>
        </p:nvSpPr>
        <p:spPr>
          <a:xfrm>
            <a:off x="4798268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2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главным распорядителям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85900" y="5445224"/>
            <a:ext cx="9358313" cy="10801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Бюджет на планируемый период – это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частично программный бюджет.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Программный </a:t>
            </a:r>
            <a:r>
              <a:rPr lang="ru-RU" sz="1600" b="1" dirty="0"/>
              <a:t>принцип формирования бюджета направлен на повышение эффективности расходования бюджетных средств.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Овал 13"/>
          <p:cNvSpPr/>
          <p:nvPr/>
        </p:nvSpPr>
        <p:spPr>
          <a:xfrm>
            <a:off x="8182644" y="4005064"/>
            <a:ext cx="2786063" cy="1214438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/>
              <a:t>11</a:t>
            </a: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Муниципальным программам</a:t>
            </a:r>
            <a:endParaRPr lang="ru-RU" sz="16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933825" y="1773238"/>
            <a:ext cx="5451475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  <a:p>
            <a:pPr>
              <a:lnSpc>
                <a:spcPct val="90000"/>
              </a:lnSpc>
            </a:pPr>
            <a:endParaRPr lang="ru-RU" sz="2400" dirty="0">
              <a:latin typeface="Euphemia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773932" y="260648"/>
            <a:ext cx="9858375" cy="998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 fontScale="97500"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Бюджет для граждан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5" name="Рисунок 14" descr="C:\Users\user\Desktop\Тярлево Бекеров.JPG"/>
          <p:cNvPicPr/>
          <p:nvPr/>
        </p:nvPicPr>
        <p:blipFill>
          <a:blip r:embed="rId4" cstate="print">
            <a:lum brigh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1700808"/>
            <a:ext cx="280831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316" y="2420888"/>
            <a:ext cx="194421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>
          <a:xfrm>
            <a:off x="333772" y="5949280"/>
            <a:ext cx="5976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муниципального образования, исполняющий полномочия председателя муниципального совета Геннадий Александрович Бекеров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74532" y="5949280"/>
            <a:ext cx="479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Глава местной администрации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Андрей Олегович Николаев</a:t>
            </a:r>
          </a:p>
        </p:txBody>
      </p:sp>
      <p:pic>
        <p:nvPicPr>
          <p:cNvPr id="19" name="Рисунок 18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4" y="188640"/>
            <a:ext cx="792088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ина\Desktop\ФОТО дл ябюджета\Nikolaev-A.O.-e15725145162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6620" y="1772816"/>
            <a:ext cx="2952328" cy="3936437"/>
          </a:xfrm>
          <a:prstGeom prst="rect">
            <a:avLst/>
          </a:prstGeom>
          <a:noFill/>
        </p:spPr>
      </p:pic>
      <p:pic>
        <p:nvPicPr>
          <p:cNvPr id="2" name="Picture 2" descr="C:\Users\Нина\Downloads\20200206_210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2604" y="1700808"/>
            <a:ext cx="3180793" cy="4128716"/>
          </a:xfrm>
          <a:prstGeom prst="rect">
            <a:avLst/>
          </a:prstGeom>
          <a:noFill/>
        </p:spPr>
      </p:pic>
      <p:sp>
        <p:nvSpPr>
          <p:cNvPr id="70658" name="AutoShape 2" descr="https://apf.mail.ru/cgi-bin/readmsg?id=16427588062006680331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70659" name="Picture 3" descr="C:\Users\Нина\AppData\Local\Temp\16427587341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22604" y="1700808"/>
            <a:ext cx="3408662" cy="415758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 rot="10800000" flipV="1">
            <a:off x="7737486" y="4357694"/>
            <a:ext cx="928694" cy="50006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308858" y="4857760"/>
            <a:ext cx="4330170" cy="1595576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extBox 7"/>
          <p:cNvSpPr txBox="1"/>
          <p:nvPr/>
        </p:nvSpPr>
        <p:spPr>
          <a:xfrm>
            <a:off x="7308858" y="4869160"/>
            <a:ext cx="433017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24 883,4 </a:t>
            </a:r>
            <a:r>
              <a:rPr lang="ru-RU" dirty="0" err="1" smtClean="0"/>
              <a:t>тыс.руб</a:t>
            </a:r>
            <a:r>
              <a:rPr lang="ru-RU" dirty="0" smtClean="0"/>
              <a:t>. будет направлено на финансирование дорожного хозяйства, благоустройства и социальной сферы (образование, культура, социальная политика, физкультура, спорт)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5980" y="332656"/>
            <a:ext cx="9027939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Структура расходов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224119850"/>
              </p:ext>
            </p:extLst>
          </p:nvPr>
        </p:nvGraphicFramePr>
        <p:xfrm>
          <a:off x="621804" y="1556792"/>
          <a:ext cx="6804634" cy="490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58896589"/>
              </p:ext>
            </p:extLst>
          </p:nvPr>
        </p:nvGraphicFramePr>
        <p:xfrm>
          <a:off x="7353724" y="1772816"/>
          <a:ext cx="4278965" cy="292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004" y="260648"/>
            <a:ext cx="8379867" cy="8081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dirty="0" smtClean="0"/>
              <a:t>Расходы бюджета</a:t>
            </a:r>
            <a:endParaRPr lang="ru-RU" sz="44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324392"/>
              </p:ext>
            </p:extLst>
          </p:nvPr>
        </p:nvGraphicFramePr>
        <p:xfrm>
          <a:off x="405780" y="1484784"/>
          <a:ext cx="11449271" cy="457465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824536"/>
                <a:gridCol w="1224136"/>
                <a:gridCol w="1296144"/>
                <a:gridCol w="1656184"/>
                <a:gridCol w="1296144"/>
                <a:gridCol w="1152127"/>
              </a:tblGrid>
              <a:tr h="4087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Наименование 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2022год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2023год  (факт)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2024год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2025год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2026год  (прогноз)</a:t>
                      </a:r>
                      <a:endParaRPr lang="ru-RU" sz="12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6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2"/>
                          </a:solidFill>
                        </a:rPr>
                        <a:t>РАСХОДЫ БЮДЖЕТА - В С Е Г О, в тыс.руб.</a:t>
                      </a:r>
                      <a:endParaRPr lang="ru-RU" sz="14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24 285,3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53 072,8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42 300,0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41 500,0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43 200,0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487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Общегосударственные вопросы /0100/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10 530,1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13 075,5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15 252,2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15 617,0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16 124,5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b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безопасность и правоохранительная деятельность /0300/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39,0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43,2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45,0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46,8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Национальная экономика /0400/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2 162,8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9 359,5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4 583,0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5 025,1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5 226,1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20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Жилищно-коммунальное хозяйство /0500/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4 564,5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21 318,3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8 767,6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5 788,1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5 132,2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Охрана окружающей среды /0600/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21,8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13,0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13,6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14,0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656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Образование /0700/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936,1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1 335,2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1 926,7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1 826,1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1 893,7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53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Культура, кинематография /0800/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1 761,2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2 361,4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4 291,1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4 483,2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4 651,4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65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Социальная политика /1000/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1 226,8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1 344,5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1 419,9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1 458,5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1 516,7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79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Физическая </a:t>
                      </a:r>
                      <a:r>
                        <a:rPr lang="ru-RU" sz="1100" kern="1200" baseline="0" dirty="0" smtClean="0"/>
                        <a:t>культура</a:t>
                      </a:r>
                      <a:r>
                        <a:rPr lang="ru-RU" sz="1200" kern="1200" baseline="0" dirty="0" smtClean="0"/>
                        <a:t> и спорт /1100/	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3 103,8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4 139,7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5 853,3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6 087,1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6 330,6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baseline="0" dirty="0" smtClean="0"/>
                        <a:t>Средства массовой информации /1200/</a:t>
                      </a: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77,9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150,0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156,3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164,0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01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4052" y="332656"/>
            <a:ext cx="7011715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773932" y="1484784"/>
            <a:ext cx="8858250" cy="729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/>
              <a:t>Основные направления расходов в области образования:</a:t>
            </a:r>
            <a:endParaRPr lang="ru-RU" sz="2400" dirty="0"/>
          </a:p>
        </p:txBody>
      </p:sp>
      <p:sp>
        <p:nvSpPr>
          <p:cNvPr id="36876" name="Прямоугольник 12"/>
          <p:cNvSpPr>
            <a:spLocks noChangeArrowheads="1"/>
          </p:cNvSpPr>
          <p:nvPr/>
        </p:nvSpPr>
        <p:spPr bwMode="auto">
          <a:xfrm>
            <a:off x="261764" y="4077072"/>
            <a:ext cx="21602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Посещение театров, музеев, экскурсий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7" name="Прямоугольник 13"/>
          <p:cNvSpPr>
            <a:spLocks noChangeArrowheads="1"/>
          </p:cNvSpPr>
          <p:nvPr/>
        </p:nvSpPr>
        <p:spPr bwMode="auto">
          <a:xfrm>
            <a:off x="5302324" y="4293096"/>
            <a:ext cx="27363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игры на гитаре</a:t>
            </a:r>
            <a:endParaRPr lang="ru-RU" sz="1600" dirty="0">
              <a:latin typeface="Euphemia" pitchFamily="34" charset="0"/>
            </a:endParaRPr>
          </a:p>
        </p:txBody>
      </p:sp>
      <p:sp>
        <p:nvSpPr>
          <p:cNvPr id="36878" name="Прямоугольник 14"/>
          <p:cNvSpPr>
            <a:spLocks noChangeArrowheads="1"/>
          </p:cNvSpPr>
          <p:nvPr/>
        </p:nvSpPr>
        <p:spPr bwMode="auto">
          <a:xfrm>
            <a:off x="8974732" y="4365104"/>
            <a:ext cx="28083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Военно-патриотическое воспитание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5"/>
          <p:cNvSpPr>
            <a:spLocks noChangeArrowheads="1"/>
          </p:cNvSpPr>
          <p:nvPr/>
        </p:nvSpPr>
        <p:spPr bwMode="auto">
          <a:xfrm>
            <a:off x="4150196" y="4653136"/>
            <a:ext cx="36004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Euphemia" pitchFamily="34" charset="0"/>
              </a:rPr>
              <a:t>Занятия по детскому творчеству </a:t>
            </a:r>
            <a:endParaRPr lang="ru-RU" sz="1600" dirty="0">
              <a:latin typeface="Euphemia" pitchFamily="34" charset="0"/>
            </a:endParaRPr>
          </a:p>
        </p:txBody>
      </p:sp>
      <p:pic>
        <p:nvPicPr>
          <p:cNvPr id="3074" name="Picture 2" descr="C:\Users\Нина\Desktop\ФОТО дл ябюджета\IMG-20191228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508" y="2276872"/>
            <a:ext cx="5024128" cy="1840728"/>
          </a:xfrm>
          <a:prstGeom prst="rect">
            <a:avLst/>
          </a:prstGeom>
          <a:noFill/>
        </p:spPr>
      </p:pic>
      <p:pic>
        <p:nvPicPr>
          <p:cNvPr id="1037" name="Picture 13" descr="https://lensoveta.ru/files/afisha_img_big/5304_1581635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756" y="4941168"/>
            <a:ext cx="2232248" cy="1570149"/>
          </a:xfrm>
          <a:prstGeom prst="rect">
            <a:avLst/>
          </a:prstGeom>
          <a:noFill/>
        </p:spPr>
      </p:pic>
      <p:pic>
        <p:nvPicPr>
          <p:cNvPr id="1039" name="Picture 15" descr="https://upload.wikimedia.org/wikipedia/commons/3/31/3599._%D0%9F%D0%B0%D0%B2%D0%BB%D0%BE%D0%B2%D1%81%D0%BA._%D0%9C%D0%B5%D0%BC%D0%BE%D1%80%D0%B8%D0%B0%D0%BB_%22%D0%A1%D0%BA%D0%BE%D1%80%D0%B1%D1%8F%D1%89%D0%B0%D1%8F%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10836" y="5065478"/>
            <a:ext cx="2277989" cy="1679549"/>
          </a:xfrm>
          <a:prstGeom prst="rect">
            <a:avLst/>
          </a:prstGeom>
          <a:noFill/>
        </p:spPr>
      </p:pic>
      <p:sp>
        <p:nvSpPr>
          <p:cNvPr id="1041" name="AutoShape 17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3" name="AutoShape 19" descr="https://apf.mail.ru/cgi-bin/readmsg?id=16426809551399165325;0;1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C:\Users\Нина\AppData\Local\Temp\15-14-42-3N3JgRrESX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2244" y="5157192"/>
            <a:ext cx="2088232" cy="1566174"/>
          </a:xfrm>
          <a:prstGeom prst="rect">
            <a:avLst/>
          </a:prstGeom>
          <a:noFill/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42685" y="5079504"/>
            <a:ext cx="1080120" cy="163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 descr="C:\Users\Нина\Documents\2021\МК\ТЕАТР Светлица_экскурсии\Морские приключения_17.07\readmsg.jpg"/>
          <p:cNvPicPr>
            <a:picLocks noChangeAspect="1" noChangeArrowheads="1"/>
          </p:cNvPicPr>
          <p:nvPr/>
        </p:nvPicPr>
        <p:blipFill>
          <a:blip r:embed="rId10" cstate="print"/>
          <a:srcRect l="5556" r="22222"/>
          <a:stretch>
            <a:fillRect/>
          </a:stretch>
        </p:blipFill>
        <p:spPr bwMode="auto">
          <a:xfrm>
            <a:off x="405780" y="2348880"/>
            <a:ext cx="1872208" cy="1440160"/>
          </a:xfrm>
          <a:prstGeom prst="rect">
            <a:avLst/>
          </a:prstGeom>
          <a:noFill/>
        </p:spPr>
      </p:pic>
      <p:pic>
        <p:nvPicPr>
          <p:cNvPr id="34" name="Picture 4" descr="C:\Users\Нина\Documents\2021\МК\ТЕАТР Светлица_экскурсии\Морские приключения_17.07\readmsg-1.jpg"/>
          <p:cNvPicPr>
            <a:picLocks noChangeAspect="1" noChangeArrowheads="1"/>
          </p:cNvPicPr>
          <p:nvPr/>
        </p:nvPicPr>
        <p:blipFill>
          <a:blip r:embed="rId11" cstate="print"/>
          <a:srcRect t="18103" b="9485"/>
          <a:stretch>
            <a:fillRect/>
          </a:stretch>
        </p:blipFill>
        <p:spPr bwMode="auto">
          <a:xfrm>
            <a:off x="2422004" y="3140968"/>
            <a:ext cx="1350150" cy="1800200"/>
          </a:xfrm>
          <a:prstGeom prst="rect">
            <a:avLst/>
          </a:prstGeom>
          <a:noFill/>
        </p:spPr>
      </p:pic>
      <p:sp>
        <p:nvSpPr>
          <p:cNvPr id="33794" name="AutoShape 2" descr="https://apf.mail.ru/cgi-bin/readmsg?id=16427075551654038900;0;10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18" name="AutoShape 2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apf.mail.ru/cgi-bin/readmsg?id=16427075551654038900;0;6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3" name="Picture 7" descr="C:\Users\Нина\Documents\2022\ТФУ\фото\16335245528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74332" y="2348880"/>
            <a:ext cx="1383618" cy="1844824"/>
          </a:xfrm>
          <a:prstGeom prst="rect">
            <a:avLst/>
          </a:prstGeom>
          <a:noFill/>
        </p:spPr>
      </p:pic>
      <p:pic>
        <p:nvPicPr>
          <p:cNvPr id="34824" name="Picture 8" descr="C:\Users\Нина\AppData\Local\Temp\12-22-50-nY6ofnT2TxI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2484" y="5373216"/>
            <a:ext cx="1787691" cy="1340768"/>
          </a:xfrm>
          <a:prstGeom prst="rect">
            <a:avLst/>
          </a:prstGeom>
          <a:noFill/>
        </p:spPr>
      </p:pic>
      <p:pic>
        <p:nvPicPr>
          <p:cNvPr id="34825" name="Picture 9" descr="C:\Users\Нина\AppData\Local\Temp\12-20-12-5cqsR47wWYc.jpg"/>
          <p:cNvPicPr>
            <a:picLocks noChangeAspect="1" noChangeArrowheads="1"/>
          </p:cNvPicPr>
          <p:nvPr/>
        </p:nvPicPr>
        <p:blipFill>
          <a:blip r:embed="rId14" cstate="print"/>
          <a:srcRect t="19550" r="11413"/>
          <a:stretch>
            <a:fillRect/>
          </a:stretch>
        </p:blipFill>
        <p:spPr bwMode="auto">
          <a:xfrm>
            <a:off x="2494012" y="5373216"/>
            <a:ext cx="1944216" cy="1324218"/>
          </a:xfrm>
          <a:prstGeom prst="rect">
            <a:avLst/>
          </a:prstGeom>
          <a:noFill/>
        </p:spPr>
      </p:pic>
      <p:sp>
        <p:nvSpPr>
          <p:cNvPr id="3" name="AutoShape 2" descr="https://apf.mail.ru/cgi-bin/readmsg?id=16427075551654038900;0;4&amp;exif=1&amp;full=1&amp;x-email=tyarlevo-spb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 descr="C:\Users\Нина\Documents\2022\ТФУ\фото\1633524552838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862164" y="2348880"/>
            <a:ext cx="1368152" cy="182420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9964043" cy="880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Структура расходов на образование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93812" y="5733256"/>
            <a:ext cx="10715625" cy="71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Объем расходов в расчете на 1 жителя </a:t>
            </a:r>
            <a:r>
              <a:rPr lang="ru-RU" sz="2000" dirty="0" smtClean="0"/>
              <a:t>муниципального образования посёлок Тярлево до 35 лет (500 чел.) в 2024году составит 3,9 тыс.руб.</a:t>
            </a:r>
            <a:endParaRPr lang="ru-RU" sz="2000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7290055"/>
              </p:ext>
            </p:extLst>
          </p:nvPr>
        </p:nvGraphicFramePr>
        <p:xfrm>
          <a:off x="1665288" y="2143125"/>
          <a:ext cx="9037636" cy="307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3932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989956" y="1340768"/>
            <a:ext cx="9132590" cy="2880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Оказание услуг в сфере </a:t>
            </a:r>
            <a:r>
              <a:rPr lang="ru-RU" sz="2000" b="1" dirty="0" smtClean="0"/>
              <a:t>культуры:</a:t>
            </a:r>
            <a:endParaRPr lang="ru-RU" sz="2000" dirty="0"/>
          </a:p>
        </p:txBody>
      </p:sp>
      <p:sp>
        <p:nvSpPr>
          <p:cNvPr id="41993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1994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1700808"/>
            <a:ext cx="4248472" cy="840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dirty="0" smtClean="0">
                <a:solidFill>
                  <a:schemeClr val="bg1"/>
                </a:solidFill>
              </a:rPr>
              <a:t>В рамках досуговых мероприятий организуются  экскурсии, поездки в театры, музеи.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86700" y="1844824"/>
            <a:ext cx="2786062" cy="10895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Организованы занятия по ландшафтному дизайну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34172" y="4581128"/>
            <a:ext cx="7908454" cy="43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культуру в 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341884" y="6309320"/>
            <a:ext cx="1057275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на культуру 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2024 году составит 2,5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83429"/>
              </p:ext>
            </p:extLst>
          </p:nvPr>
        </p:nvGraphicFramePr>
        <p:xfrm>
          <a:off x="2133972" y="5085184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/0801/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2022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2024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2025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2026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Культура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1 761,2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2 840,3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4 291,1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4 483,2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4 651,4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2" name="Рисунок 2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4654252" y="1772816"/>
            <a:ext cx="3384376" cy="590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и проведение праздничных мероприятий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21" name="Picture 1" descr="C:\Users\Нина\Documents\2021\ГПХ\ланд.дизайн\фото\IMG_1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62764" y="2996952"/>
            <a:ext cx="2088232" cy="1392155"/>
          </a:xfrm>
          <a:prstGeom prst="rect">
            <a:avLst/>
          </a:prstGeom>
          <a:noFill/>
        </p:spPr>
      </p:pic>
      <p:pic>
        <p:nvPicPr>
          <p:cNvPr id="30722" name="Picture 2" descr="C:\Users\Нина\Documents\2021\МК\КОННЕКТ_праздники\фото\IMG_07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6420" y="3501008"/>
            <a:ext cx="1902258" cy="1052736"/>
          </a:xfrm>
          <a:prstGeom prst="rect">
            <a:avLst/>
          </a:prstGeom>
          <a:noFill/>
        </p:spPr>
      </p:pic>
      <p:pic>
        <p:nvPicPr>
          <p:cNvPr id="30723" name="Picture 3" descr="C:\Users\Нина\Documents\2021\МК\КОННЕКТ_праздники\фото\IMG_11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18348" y="2420888"/>
            <a:ext cx="1656184" cy="997850"/>
          </a:xfrm>
          <a:prstGeom prst="rect">
            <a:avLst/>
          </a:prstGeom>
          <a:noFill/>
        </p:spPr>
      </p:pic>
      <p:pic>
        <p:nvPicPr>
          <p:cNvPr id="30725" name="Picture 5" descr="Кронштадт.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5980" y="3933056"/>
            <a:ext cx="1646535" cy="1094260"/>
          </a:xfrm>
          <a:prstGeom prst="rect">
            <a:avLst/>
          </a:prstGeom>
          <a:noFill/>
        </p:spPr>
      </p:pic>
      <p:pic>
        <p:nvPicPr>
          <p:cNvPr id="30727" name="Picture 7" descr="Иверский монастырь, Валдай. 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756" y="2564904"/>
            <a:ext cx="1620179" cy="1080120"/>
          </a:xfrm>
          <a:prstGeom prst="rect">
            <a:avLst/>
          </a:prstGeom>
          <a:noFill/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34572" y="2492896"/>
            <a:ext cx="1440160" cy="936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 descr="https://content-23.foto.my.mail.ru/community/spb.sobaka.ru/_groupsphoto/h-21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61964" y="2564904"/>
            <a:ext cx="1834381" cy="1222921"/>
          </a:xfrm>
          <a:prstGeom prst="rect">
            <a:avLst/>
          </a:prstGeom>
          <a:noFill/>
        </p:spPr>
      </p:pic>
      <p:pic>
        <p:nvPicPr>
          <p:cNvPr id="32" name="Picture 7" descr="http://visit-petersburg.ru/media/uploads/album/70/album_cove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756" y="3861048"/>
            <a:ext cx="1728191" cy="1152127"/>
          </a:xfrm>
          <a:prstGeom prst="rect">
            <a:avLst/>
          </a:prstGeom>
          <a:noFill/>
        </p:spPr>
      </p:pic>
      <p:pic>
        <p:nvPicPr>
          <p:cNvPr id="25" name="Picture 3" descr="C:\Users\Нина\Documents\2021\МК\ТЕАТР Светлица_экскурсии\Валдай_11.09\фото\image5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3772" y="5085184"/>
            <a:ext cx="1512168" cy="1134126"/>
          </a:xfrm>
          <a:prstGeom prst="rect">
            <a:avLst/>
          </a:prstGeom>
          <a:noFill/>
        </p:spPr>
      </p:pic>
      <p:pic>
        <p:nvPicPr>
          <p:cNvPr id="26" name="Picture 2" descr="C:\Users\Нина\Documents\2021\МК\ТЕАТР Светлица_экскурсии\Валдай_11.09\фото\image3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8188" y="2852936"/>
            <a:ext cx="1224136" cy="15420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smtClean="0"/>
              <a:t>Расходы на культуру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4" name="AutoShape 6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43015" name="AutoShape 8" descr="data:image/jpeg;base64,/9j/4AAQSkZJRgABAQAAAQABAAD/2wCEAAkGBxQTEhUUExQUFRQXGBgYGBgYFxcaFxgcHB0XFxwYHBgaHCggHBwlHBUVITEhJSkrLi4uFx8zODMsNygtLisBCgoKDg0OGxAQGzQkICQsLCwsLDQsLCwsLCw0LCwsLCwsLCwsLCwsLCwsLywsLCwsLCwsLCwsLCwsLCwsLCwsLP/AABEIAMIBAwMBIgACEQEDEQH/xAAcAAABBQEBAQAAAAAAAAAAAAADAAIEBQYBBwj/xABNEAABAgMEBgcDCAgEAwkAAAABAhEAAyEEEjFBBVFhcYGRBhMiobHB8DLR4RQjQlJigpLCByQzcnOistIVFkPxk8PiJTREU2N0g7PT/8QAGgEAAwEBAQEAAAAAAAAAAAAAAAECBQMEBv/EAC8RAAICAAUDAgQGAwEAAAAAAAABAhEDEiExQQQTURRhUnHB8CIjMoGRoWLR4TP/2gAMAwEAAhEDEQA/APcYgaeW1nmH7PiwifFX0iWBKAP0loTzUIa3FLYz3TNd1cpP1UfD8sZVc8k4dww3tGi6azP1nKiEiu1z5xnZy8sO7wEZ3US/GzT6eKyIYpam98CIejtt+HKCKL68YapBxY1zfzjzanpWWjW9ApICZqgXcpHIH3xq4w3RPShloWgIvEfOKUVMgJ7IxAJd8mi9GmFqDpuDgtXjdjU6f/zRk9U/zWXcJ4orTaJwCTfPaqwSkN+K9rgCL6yApa6kA9s7sEsI7HnzI0S1gByQN9Iir0pJFOtQ+oKBPIVih+Sh3Yb2BPMuYm2aS6Jj1o3N4YsysnL0tLyvH7pHephEC36cIQpQlKuBryryXDkVCUkvmcoAiyNlBLXKazzMnKfEQmJTbKLpnOSqxqKSClRlkEGhF5Jx4RiLG9SKDf7jFv0gSuWjqgxlTVXm+opLFTD6qr2GvfFXZZCUhgzbGAxwY7o8PUtZjV6O+3p5DJXnjuEGCu0HoMsD6wPKOypJIonmDzcU1w6XZJilPdCq4hKRsxNaR5lFnqliR5ZxJyo4Javvh8wEFw7PRw3nEmXotbCgTVsdZ1AGJkro6s4lxsSffFLCk+CH1GGuSnRLrUvy8oelIzrxi/ldFyT9L+UeFYHpLRAs8sLmJJBUwDucCc90N4E92L1UNlbKVKtw7vF46pXDcPMGI6lu5ALPhhzrhuEBSHwU1cwwHIHzjjlZ6M0eETPlBNCab67qwxSg2bbCB5wIi63aclw5Brs7jCD5JBG71rh0xXHgNeDYPvNfWx44pZzAG3HuBgHVKcNnu502Q6bMXQEpp9nHn4w8vkWdcHZN56kDHUNxJLcoelVHJcPRznjrOUDTKpVTOdYrweGhD4ksNp9aoe7JbpV/ofNmEj2ssg/eQMo5MU7B2Gw18H1QpgQAXvKYczv1QKYo0F2mDild8FAtdAqbOfs8VAHkRCgBtRFHPMx2OmaPg5uEvJ77FbpkAmSDnNQeVYsorNI1n2cZOsngmnfGpHcx5bGK6WL/AFuZ93+ka4pFKO7Y3nFn0hmvaZ1cFka8KeUVhWmrnPKMrF/WzXwksiODbhWvL4wJQFMTDlqAYgndlAy1TXnhtjmdaovejw+btJLewhPNR90StHKVeZ6QLQCwmTPUwUCqWGLt9I7N8Wtmnspmlg6ky0ht5LmNPplUEY/WSTm7LG0JokfZHfHbPK7QLHHbDbdNUEqYkNg1MgMtsZTR+k5y7Z1ZuXEzQlzfKiAa4qZ6ao7HCluaxMo7O6DiUUoVeo7RkbXpKcz9YccKeYi80I/VLKlEupOPODKxRkmSCUD6Y4BR8oVsAMks5BUMozlrtKzMWL6gAWABbIZjfGh/8OgbRjj7OuG40hKdujA9MZYHUDJ5h1t+yios8wghgNb1ApXx1RedNrLeKGVdZEwvVg5S2AOaYoLPLZIDE0zz9ecZvUaSNno9cJI3UqVIlSZUxaFKKwaAs2BLuRrjsrS8oEBMgVIxVr+75wK21stmB+qTjsTFciSAUNjfT4iNTAw4OCb5MjGlNTaXBqdLaZRZ19X1d4sDiAK8NkLQunDPWtNwJCUFTguaMPOM/wBMl/rKtyfD4wXoartTjqkq8R7o7dmPbzHHuy7lEFemZ5xmr/ER4NA501S5K7yie3LxJOU31wiCkwSctpRq3bRq+rMwg6yKWDKkPo23jxtkSZTHPDDz4Ry69boG7w8IXXUoCRnU+F700MnzgaFJc4Y+54+eo+lu0GvDWaYZV4iOJmJyPFx5GI4Ot2GTcNhgKZpYUbIVcCu/4wisqJK52oPvfLhrhoIxLA5+r3poGSBUY6mLe+HoUnEvy9NBYUkcMwUpTfhq1xxU5sHL1o5bkI6uYAMK44AMNbesIH1hxIIGsHhg22AKQYTsyHHHvckNALRMdmutroRwgy5qjw1D1qaI4q7uNlKw9hb6gvlAGbcDHYFMxLlfA08I5FqLJeIvB9GxVTlk2yWlqCUtT7yExaxVyz+tTD9WUkcy/lGojDkecaVmEzZh1zFHXmTEFat2rHzg0yY6idpz9ZwAL5+GHp4yJu5M28NVFJDiH/2MMvF824Q9ZJfdqMCLsaOMqHzibZdGh0UGsavtTs3yQ+e+LOzj55Wz4wTQehyuyoCiwKisNmCGYuKNXXFrJ0MlKip1OdobwjWwNIIwuqTlN15I9vPZV+9+ZoxugZ4+Wrd3M6cRQkdkLOOAwjfzNGhWKji9N7xDsXRmTKUVpvXiVGpJ9oEK7iY6EUzE2u0XgkAKJcUYjbnGs0DMPUEkEfONWn0QYt0aMlBmlop9lPuiQiUBh64RblZEcNo84nzV9bNuy1K7asOA8o2E1TSUOGLjwi4Wpg9aRn5nTOyA+05+6/eoQpSvQI4eW9TP6f0faJsxHVS5pFxQJBuipNCTuFIh2LoXas0oT+8v+1406unEr6EuYrgPykwFXTY/Rs8w8Jg/5ceeeBGTtnrw+plhxyxJaujqlSpKCoJMtLFgSCaYO2qCSui6QzrUWINGGBfbqisV0unn2bORvb8ykwFXSS2nCUgb7vlMMd4ycVSPPKm23yaO19HZM1ZmTAVKLfSIFKYCD2TQ8mW9xAS4Y41GqpjHzdM28ihQn7w//MxGVbLacbQBxH5UpMPPKqsVR3o3H+C2dv2Uv8IjJ9NdDply78kMm8CoDLEA13tx3xXKTPV7VqO4GYf+b5RR6XtcyzTpa1FU2UpKkLBDAhVFB9bANqMTiXKLV7l4UlGaklsRUzHFADtPu4QiX5Y0hloRdJAN5JqlX1kkOlXEEQIF2BpXV5h4yZLWmbsWqtElSgCwx9zVjstFf98OcMlga6P6xgrJfGjn0wiaHaTECwoW1UD1h6EDMltRceUAMwBwKna3mIcZiWq77gB4Q8tEqd0EloD7NXwEdSsnId8NEw4drcHd4aTWoLjY3GChXWh0PmltrJ5RxOe31kYGtBaleQ72hsuVXbsMMbR24NR5j3xyOlJ1HnCg18DuPk9+kz0qDpUFDYXioE1lWxf1UgfhQo+cQpUty5JpgWrzFYoOvUiz2tQWvtTFAuXd7owP70aSl+FsxnH8aiZxRfZ62RwrIpSOAscH5R3bnsPOkZLZspVsIE1octYDbjCSTrdso7eLYeJ9Ywx3HGuUG49j1LQIazSf4afAROMQdChrPJ/ho/pETXjZj+lGHP8AU/mKFCeOFUMkRhQ0zBrHOGKnJ+sOYhgPUYxluTM6xRuywbxdlED+iNRaLbLALqGBoDU7KRjrQUEm6mcxdqzuEBLIGldKdQZYmKSOsVdBHaAO2gIxiH/jpM6bKSSoyQSopluCRikHrRV3FQKgxSWzo5aFS0oN+YoKmK6wlWOKaKzJFWweG6O6L2iUqYq6lSighKlXC6ixcgqpnXbBYUWkjpEZiSpF9QFwUuiq27PtKYh6xFtvSO7Lmm8etlqCSm9LKVA5pV1bn4RN0HoKdIkqCUIM1RClFQQUnWihwajgRCndEpypc4Dq0dapJKUv1aQk3gEgB3fhU0hWFIjz9LHq1lapa030oJSpV0pV2VYXS4rXA8Xh/RjTEoSFKnXkoSoITdM8hIozsopzaJI6LzjIVJVMkpSpSFFICgkBOQDO5IBJfXBNHdFQiSqUuZLWhSwsiodsBi7ONYhpipF8gSyHElZ3hX5ox/TUI6xICCghHaRdADEntODU/wBsbKWhSUgCchIAAAAwbL9pGR6aOZiHN7sA32Yu57OJp/dDewR3KHR1qWUhK1UQSE50cqo+1R5xYyprjM6wK7RhFRZsGq1eGz1qidJV6pGbi6yZtYGkFRYy2BYA0yeOGYKA470nvaI8rX4N61QRAJx8vVI4aHdJkpFdnGm9sY6kV25UMMSgn0YaUa+8O+yoh2iafBIChqB3v7o6V1bGvrhAUpyD8vhDkmmJ4FvdCobY5Shl4/GGqXR3ybGvwgXox1UzW2HDxikS0J/snn/0woZeOznCicqLv7s9jkzLovO0ZO1TXsMxT1XONfvD+2NLPPzZOoE4PhWMfaZn/Z0oZqmqP80w+AEaD0wn8jHirxl8yrCS2zdD1q9PDANXdDm37aCMxs2aOFXoQ6+2GdMo4DqhiQD5uWgsbRe2TpNMCQlVAAACkCgGy8GpBldLJQLGZMf9xXjhGaA9P5wOXLTeD+y9Y7x6iS0PNPpIPXY0qulkvXNPAecRFdL0P7M6ufYA1fXpFVa5khBBICQSwJCyDs7INYcq22YU+b/At/6Y6rExHsjyOGCnTb/omq6Xpf8AZzOJS2+ij74FO6VlnCC+ozFDvCTEWZbJH1Uv/DL94gU3SsoN2D+BPmRrh5sXwH5K8/z/AMHq6VrIonXS+Tu+iM4WkukU2XJlTbgImdZhfISEKugmgLHHCkREaVTRICidZCAdeIPlEjTkwqk2Yt9GYd3bMNTnG7GsOGI1S5+hDR0wnKFAgA4MVH80FHSSec09/mYz06wpJcBicSCQ+1szHoWhuhtnIJKVKD0da/FJEEXOezDEhDDrNEzE7T04fSHIHxEQJ2n5x+n/ACp90bTpLZ9H2FKFTpClBZKRdvKqA9b0wRn1dLdEjCxzD/8AHL85kXkxPiIz4fwlN/jU4/6qu4eEOTpWacZq/wAR8jFt/nTRgwsB4ypH9xh0vp1YAwTYGct7EkY7hC7c/iDuQ+EDoqYVzpSVLUQZiAQVGovChrWIWnEhE6aHJAWsMVOGvGgc0bVhHrybBLT7MtAbBkgeUU3S+xpNinUFULrn7KjHSMJJbnOUot7HkagxF26Qaksp9xriGyHwsrKkMHphjn3xAlStVOMWlnoMWoMh4udnOPLiytnvwYVHUelqdo91f5oJK1AU2eOJhI2GnhzhXhVzyeOOY9GUItOoFsfQuxw1xf192OGVv9PqwEL5N6PxEAcjRJAcMa/a7sI7TD2fWOOMOMvEfGOiVuMGYTimdSoa/XAxwq3nn3VjjH00cvNr7/fAhSsYpVfpGFHSsfa74UPQD1HS1oIkqIwCVeEZK3zQbJZUghyCpszR/wAxjSabnfq0ztAdgjafVYx9vmBKLMivZlDLWE+aSI9uK/ymZmBG8cEkBQwHfX00FQgjDx8oCgjWawQEkVwyx98Zhs3wO6tvPU8K8MH55c45w8aw05v59/rOEkNvQfMl7eMDWnvhd4B90NKc4qibIemKiWK/T8PjAJZvS0g0AOH7x9zcjEjSYfqqVZXe0IymSkHB0gbK5bKxpYSqCMbGdzZYrkJcgB9ZJOqg9e56vSKQSkAADOrDHGuOEWUoJvMcC+J26mrXviBpJAJYAeOv3RF0wq0RJUgvVmDvUHItm5Lxa6Z/ZWYf+me9aorbEj2qHBqsMWwGXwi001KdEjUJKN9SqIm7v5fU9WCqr5/RlKJfaTwyrzj1LR0wos8oJLOCcquSc98eZyZXaTvSMDrEeraPsZMiUxZkDXvi+m5I6zj78Hn/AOluaVSrKCXJXOOH1RLGX70ecCVHpH6YEXTZE4/tzz6r3R56lIrUChOddlBjvpHoZ5VsB6qC2OS8yWNcxH9QhXcaRI0Wj5+SNc2WP5kwDPomcOyYpOlqAbFMOqWs/wAix5xfTvZMUvSv/uMz+Er+kw+CFueRyU1OymfnviSnLHubjAJRqdWyJKJnpozG9TcSqIQEh8D38o62O7Bg3hDDNG3gISZo2xJQXrNncI5MmYA440BHwht7aedfGEC207384ZOnI9M2jB/ARy+Tr5wus1Q1Wty3H/eCxJWtBUNe0e7vfZBUneDv+MDVMps5QhNfX64wAdSvf64wo5XbHYktJm9mTEqWqUpN4GWVbGAPmHjK6RIMxIS4CUhOdGJNA2GfGNPZZQE2YTj1agHAerBnc5njC0ZZKkMKFTlhi57o0Z4eaNGLh4mSeajJMHfMbageLUiQWDAPtf1vjeJkJ1DlHFykhnAjg+k9z1+ufwmEApnzMINkO9/KNzNlp1CGoko+qDwEHpPcXrv8f7MOoZ19cIGUtlujdzJCW9lPIQI2dGF1PIQLpK5D118GBtV4mWUJKyAHATezIILDVEi1WaYpmlTWB+ooZjWI1qrEwYTJ4SMAJ0wAbAyqCGiQ3+rP/wCNN/uj1RjlVHilLM7MmqUsH2VsxHsq7wUtxiPaB2nYs+LFs/jGxmWY/wDmz/8Air98DVZ7ib8yfOujLrFV+G2F20PO0ZbRdjBSpa/m5QZ1VdTAdlIOJPd4m0vaUkyz1Sm6tISCVApS6gkOCXoHcgxcmWqcu/MJCQ1yWcKYEjnSOWmSgkhhQADcGb+owdtUNYjRmZVwrQXmAgpLXQrMUd082wMer6GX8xLfG4nwjzVMoG86RQgcmj0jRlJSP3R4Q8OKiGJiOW551+mZXztmGpEzvKfdGH0fd+cvgH5tTAtVXZZtRxwrjGw/TCt7RIGqUe9R90YNOcUxRHt5RK0SP1iz/wAeT/WmIh84maEH61Zv/cSf/sTCGe/aWtglSlKPAYkklgAMySRGV6Q6QIs86XfcdWvsrFyYOyp7hwmJ1HVnFzbl9ZOCfoy2UrD2jRI4B1cRFf0kANnmAj6Bbl8YqtDknqeXSZppv14cYPfZsDwicixo1d598ETYkau8x43gNmiurSRXXy78oehXLjFjL0cjURxgn+Go284nsSK9ZEq0zS1BqpDkzCOO2LQaNR9rn8IR0cn7XP4Qdhh6yJWdYe7XHU54e+LI6JT9ZXP4Q6XolIeqq7vdB2JD9XEqGrjwgqVHN/PdFoNEpP0ld3uhw0QMlkcA8PsMn1UeCov7Fcj74UXg0en66u73Qofpzn6tllYbUpfXLQlayLiUsxzfWHLJD7ouuj5Jli8CFZ63jSaTsomzLsu6nsO7cMtiozPWmUtaFe0Cc8War8RHq5PGnoWk+WUt6MDBoc4i/KVAey/EQvlCmZi53QxBlKfKBptCQoJKgFEEgZkDFhnADai+B2iIlqUhS0LIUFoBANWA3YQwXuTpVrSuqSCHIpWoxG8QRKgpm37YzQsUtIpfCiSq92qKNCoDDuixlW5KWqIQ3XBOVAJgOovAl2wYjPVB59qEpN5VV5Iz47dnoMR1Sky0X5lNSTid+fDExAWlc3tzBQeyhsGBqduoYCGkKUrrJlSzhOITRXNVMYlC0mrjX+aAQ2YWTtp/VFJbLci8WUC5oRUN2c+BjmltKdYoykLSkA9oqLAsfZFQcqsc4gGetWUpifoqSwIpQX6YCEMBYbSgKXUYkDmW7mj1GwTGlp/dHhHm9keWSAiQu+VFRUUFaSRiklTjjFydJWgEBK5bUwKKUwIL1HHCGgMx+lud+uS9khP9c34RjUTI3OmtGfKV35qVLWlIS4mEdkEsGSmp7RPnED/KSDhKmtrvrbf+zwhDszF/xjQdCLB1tqQpVJck9es6giqRvKrvB4dN6KpBPZnBs3JHDs1jWaE0KLLZkpTevz1CYu8ziWj2UUyJq32jAgctDUWYlMsqV7SzfVsJNBwF0cIqukNrSbOpiD2SKHdEfTulmSkKBLqBISBeISQWAUWNWzEUVt09KX7VnKU4E3EpmKoxZQUdb1h2TQCWsa4MkxWddLLdWJgDD2ylydfZwETkTHESUHTMggmCIoXqaCIJMAEpKhBAdsQ0w+rQATEp2w5QaI8pdIdMW7QCO9bqEFlKJyiKMYkIwEAzqt8KFcO2FDJNZZ9C2+TLlSrPOlpKUBK50wFSlVcsiuO04RYo0CPamrvzTVSki4D90kgRcLnQJa465URmZGk6NlpNEvvJPcaQZRu4ADcINLEDmJihAZhfKIE+xS1g9m6daafCJy4AtQEOgKtWhkkMVHkIEnQIzmK4Ae+LZcyIi5uuohZELMyvVZkyaJeZMNEDM7WyAzVEZegCU3yu9NUAS/sh6sOAaJ9jlhCipyVKapyFeyNQFKbImy7TTd/aYWXQeYyM4MWUm6a4jX12fF+MV+k7eklUtM2XLqbylrSgYqDAqIrXKLjT9uWuZ1UhyoPeABoGAxGFc2PurZcgpF1chb0qlbuWFap1xzloy0Q5M1ZASj5GQNRBfiJ8S5cqdnIlK/cUsfnMdnWWTjMlTMWBNx+8CI8yTIcpVLmgjNUpCtbeyqmeIiSiQZas7KRxmtwZ9cJwMbOsH99Q8UeMAnIkooFzEk5iUsj+V6w+QhBL/KVvqvWiXuoEwffAffI9VrQaKkH8aSTlUFAER0GSHUqUSMmMunCncInIQrAWrDB56hj+9jHTLnHC0Jb+JKVzvQxA9FiXOnCUELAJyAAADkkkLBZnGBxEW0+0pXNWQ4AACQGYJDgN2tkMsMpUuXMN4GYoXEeyVVBJLjYkln+iYHPSqWlSroohh2BU1YPyENCKXSFqSqaodbPll7oUkTLuNbxQWHaccAYqdJWlXWFN8vVLl7xugDE9oY64n2mbNlpIVKBDe0UrBJLs9WvYxnnF47HHdXy5RDssaFsQGNInS7Ymgc8jFchfgPCCJXDAshaE624GJCLQnNUV6JxgonPjABYJtCfrDmIf14P0k8xFeFjVBH2CACwTNDUI7oYuccIgsk4gQ0oGqEBPFobHwg/ykNiIPoHo6bQLxJQjI4udgfDbFlN6Ckg3ZrqydJAbeCS8NRbFmRVotgbGFEkdCbQM5Z++r3QoeVitHpl2HBDQjSFfjuczoVA1rjrxHWumEIAc54jLiQF64irW9csoaEMUpniPMUGxjtpmEnD1viHaFuT69YRSJCpWG4RTaY0ylB6tJIJoVBJIAbx7hANOaRKAUIYqo+QFH5nLnvr9H9W15cmbU4pWCw1ZOc32xzlOtEXGPLDJ0RK/07SpKjqXNlOaDAK2RLCJ6QAJ6VannKctrvAw5Nqs4bsTg2sCnODCdZVkC8dxQD5UiF96lgUzrXkpKhqCpShxJaIwk2pR+clnVeYKFMuy+OtosF2aQDeTMSn7rbMQYZ8iUVOJyVAVATNI4kPug1FoRpqikALRLFKMlQOYyoDERGlZL1QfxLFeL+Ai6TItCapUpqUvIUDuB3wybNnv2k3hU1RjypE/exRClTpEwFhNbe/iIbOlWdVO0K4lIfdlB5luILGzytVBd4PlAflScVSEvWnWKT73MFoKYSwyZF1SQsKFQXSQ1FPnq1Q+3yJS1XLyGKbyrxYEAm6H314Q+zzJJ+ipJN5w7tRL4j7QipnTLOpLrmKRfIABQVNQAYYYPqcw9KEQNKSQkpQlYWDUXVlYZyzl9RpGetKj1y21nPYmLiRIQOsUDRDAbaM/rXGanTHWdrxDLHInAEjd4CDCdE2XoDs31KLkPdDAjiXc7Gg6NAJaq1DgPeIvtyJzor0ToMibE/8Ay6Mph/AP7oeOj+Qm11FB8iYO3LwLPEiJnQeWSr2QSdQDmLaxaDly5XXz0TLRKC1IX1RUky2KQDcIClhyXIIamNW3vRuVZV2dM2RKSmWsHEdqhKTeLku4OcNQ8g5eDC2PQU9f0Lo1qIHFsYvdHdFQkgzDfON0Ds8dcF0z0ws0mcqR1cy8lnIFHLFhWtC8aSzKBSlQzANca15xaiiG2Eskm6MBExJhksQS9FCOvChpUIUIYRRyhgOUEAgK01rDAcFQGYaQi8CCDrgFY1JoYADEzqeUL5PDJZAmy70QdJo6uUsiirqiOWO7CL5Us5RlekFgtCphXKKsEgpdJwLvcUCGp464HLQaWupmOptMu6Vy0LReKvnEKF4l6lT1LExZo0ulIrZX2JU/jBFaWtiaKReAp2pR/K0GTpsADrJKC+pLNwIjj+51/YjyNOSSR83PlH6zIU2O0vD5losylOJyk1wMpV38TABo6vSVmWqslO0uaa6BsoJZxY1FgtSC+0ggZuQR3wfwL+QfyeWWKJ8spOFSnjj6eHp0KtyQEL2g8sQxxji9HoJ+bms+ZA8lP3QU9Hl430ktjn3gwZfYM3uRJmiZg9hDF63VJpyMEKrUE16xO0B8drGHiw2gBiVHVdW+sYXsOEQJHymWXV1oYguXIzx5nfTVBt5DckJ0hPBN8g6nTTU8cOlicZcpW26R3Ryb0mmhgRLOsMoHVmfKF/j4pfsyC+aFAnkUjxhX7jr2GWm3oVLKTJu3lXTdJcihLU1JSOMV2ktIWdbjq5qCEmpu3QRTFy/wi6lzpDlcxCkhgEj6uZdjia/h2RQdKkyFJSmQVFyScWFHOI9PA9gRQ2K0PeTWrU2YR2wWBlXiKYpyfbX1SLHQ2iwS5olIFdZ1RoJch6JAI3eUVh4d6sU51oU1ms5JckA8X5xayArAViyslg1jl/vEgWEbfCPQlRybsqPkxJcAO70x8YtbNZ5EuWZ85hdehLClcHqYMuUxBDjmHjE9PraslMpwZZ7RDAssOHCsRQ4DbCnKlYRjbo3uiumlhmSweuTKJd0r7KgcHOWqrx5PpXSxlWmeqyT1pl9YblxSmINSWwId8cdsVSpDHgDACgx5JYjeh64YaWp7D0at9ltyEzpkqWbQkATHSCQRQEE5FnGp41BnppiHLDk/DCPBtEaSmWaYJiMGZST7KhhUd++Nxo39IMpMtCVSlhQd7rXWdgA51VjtCaa1OE4NPQ9JlzgIMmY8Y3ovPtExBXPKSD7CXF5KXJF4jNikfd2xpbIk6uUdaOVlgGhQNKTCiSsxKumF1ZiRdjhTCAD1ccCRBmhihBYxhMDUd0EUNUDUkvhAA1SXDEODl74HKkJAa6BXKJEsEDA7XMdulsvCAQEyU0Dsd5hk6yJIYgKGogGJCg8NTK2wDorpuh5a/alSzwHiIjL6NyB/phJ+yTF2uXqfnSEnnCpMDOWjoyhQoVjiD+WIFq6NLAvJmlxlUcin3Rs74IpDWELKh2zFL0NbRhOJGozCS33kwGdY7akB+1dZiA6g1falqHeMo3EyXTEj1shtwQZfcLPPbTNtV28pOA9m4qpJc+27/wC8QFWrJcgE6rtzwZo9OMv1WBT5QOT8H8YTg/IZq4POZdskqQq+mahdQEpSpQOBAdjV3HGEnRN9YYKEsDFdFNgza6Hc0bWZoVCy5QniBTcUkMYnpsZxLcoah5DP4MtZdGBgBQagKDnE6XY2ZieQi+6mmHKEZA1R0TIplWiQNQc7DBBIfEcqiJwl7RxjnVNDsRXTLA+dMxhBkWCUEFBlIKTiCkF9pfOJZQ+cORLbVCsDPnoXYlKKjLNQAE3iEhtTRT2n9G8srdExQT9VgTwPvBjdlMcIGuJyRZWeSMHb/wBHUvqz1S1dZrXUHYww3xB0L+j9i89QDfQTgd6jluj0gAE4Q5FlByh5IizSK6x2Gt0DsmtMt0X1jswAYYc47ZbMEhniYkNhBKVhGNDOqGqFBIUSWchQoUAHDDZgjsKABhhkKFAB2GTcIUKACPnB0YR2FAA1cJUKFAA0w5OB3woUAHHhphQoAOjOATMYUKATOnCHHCFChsEIQlQoUCAaY61Y7ChkjGod8NIhQoAGpji8IUKBAxmcWsvARyFAwiHEdhQoks7HIUKAD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2288" y="1643063"/>
            <a:ext cx="11144250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Основные направления расходов в области культуры:</a:t>
            </a:r>
            <a:endParaRPr lang="ru-RU" sz="2400" dirty="0"/>
          </a:p>
        </p:txBody>
      </p:sp>
      <p:graphicFrame>
        <p:nvGraphicFramePr>
          <p:cNvPr id="22" name="Схема 21"/>
          <p:cNvGraphicFramePr/>
          <p:nvPr/>
        </p:nvGraphicFramePr>
        <p:xfrm>
          <a:off x="522248" y="2285992"/>
          <a:ext cx="11144328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14" descr="https://static.tildacdn.com/tild3963-3631-4835-b765-643365386335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8868" y="3501008"/>
            <a:ext cx="1842288" cy="1224902"/>
          </a:xfrm>
          <a:prstGeom prst="rect">
            <a:avLst/>
          </a:prstGeom>
          <a:noFill/>
        </p:spPr>
      </p:pic>
      <p:pic>
        <p:nvPicPr>
          <p:cNvPr id="8" name="Picture 7" descr="C:\Users\Нина\Documents\2021\ТФУ\ФОТО дл ябюджета\спорт\WDpvYBdf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2524" y="3789040"/>
            <a:ext cx="1376709" cy="963038"/>
          </a:xfrm>
          <a:prstGeom prst="rect">
            <a:avLst/>
          </a:prstGeom>
          <a:noFill/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8228" y="2132856"/>
            <a:ext cx="9952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90356" y="3717032"/>
            <a:ext cx="1368152" cy="109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Нина\Documents\2021\ТФУ\ФОТО дл ябюджета\спорт\фото\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8388" y="1988840"/>
            <a:ext cx="2232248" cy="16278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908" y="332656"/>
            <a:ext cx="10072687" cy="7361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физическую культуру и спорт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28800"/>
            <a:ext cx="11144250" cy="357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Основные направления расходов в области физической культуры и спорта: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97868" y="2420888"/>
            <a:ext cx="324036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Проведение </a:t>
            </a:r>
            <a:r>
              <a:rPr lang="ru-RU" sz="1600" b="1" dirty="0" smtClean="0">
                <a:solidFill>
                  <a:schemeClr val="bg1"/>
                </a:solidFill>
              </a:rPr>
              <a:t>массовых физкультурно-спортивных  мероприятий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14492" y="3140968"/>
            <a:ext cx="403244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</a:rPr>
              <a:t>Организация занятий: на тренажерах, балетом, йогой, футболом, карате, ушу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804" y="4800005"/>
            <a:ext cx="11161240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Объем расходов </a:t>
            </a:r>
            <a:r>
              <a:rPr lang="ru-RU" sz="2000" dirty="0" smtClean="0"/>
              <a:t>на физическую культуру и спорт </a:t>
            </a:r>
            <a:r>
              <a:rPr lang="ru-RU" sz="2000" smtClean="0"/>
              <a:t>в  </a:t>
            </a:r>
            <a:r>
              <a:rPr lang="ru-RU" sz="2000" dirty="0" smtClean="0"/>
              <a:t>тыс</a:t>
            </a:r>
            <a:r>
              <a:rPr lang="ru-RU" sz="2000" b="1" dirty="0" smtClean="0"/>
              <a:t>.</a:t>
            </a:r>
            <a:r>
              <a:rPr lang="ru-RU" sz="2000" dirty="0" smtClean="0"/>
              <a:t> руб</a:t>
            </a:r>
            <a:r>
              <a:rPr lang="ru-RU" sz="2000" b="1" dirty="0" smtClean="0"/>
              <a:t>.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65820" y="6309320"/>
            <a:ext cx="11004798" cy="35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Объем расходов </a:t>
            </a:r>
            <a:r>
              <a:rPr lang="ru-RU" sz="1600" dirty="0" smtClean="0"/>
              <a:t>в </a:t>
            </a:r>
            <a:r>
              <a:rPr lang="ru-RU" sz="1600" dirty="0"/>
              <a:t>расчете на 1 жителя </a:t>
            </a:r>
            <a:r>
              <a:rPr lang="ru-RU" sz="1600" dirty="0" smtClean="0"/>
              <a:t>МО в 2024году составит 3,4 тыс</a:t>
            </a:r>
            <a:r>
              <a:rPr lang="ru-RU" sz="1600" dirty="0"/>
              <a:t>. руб. 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71179"/>
              </p:ext>
            </p:extLst>
          </p:nvPr>
        </p:nvGraphicFramePr>
        <p:xfrm>
          <a:off x="1269876" y="5301208"/>
          <a:ext cx="9361043" cy="889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52328"/>
                <a:gridCol w="1281743"/>
                <a:gridCol w="1281743"/>
                <a:gridCol w="1281743"/>
                <a:gridCol w="1281743"/>
                <a:gridCol w="1281743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/1102/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2022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2023</a:t>
                      </a:r>
                      <a:r>
                        <a:rPr lang="ru-RU" sz="1400" baseline="0" dirty="0" smtClean="0"/>
                        <a:t>год (факт)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2024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2025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2026</a:t>
                      </a:r>
                      <a:r>
                        <a:rPr lang="ru-RU" sz="1400" baseline="0" dirty="0" smtClean="0"/>
                        <a:t>год (прогноз)</a:t>
                      </a:r>
                      <a:endParaRPr lang="ru-RU" sz="14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Физическая культура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3 103,8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4 139,7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5 853,3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6 087,1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6 330,6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Рисунок 1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3806" name="AutoShape 14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808" name="AutoShape 16" descr="https://apf.mail.ru/cgi-bin/readmsg/IMG_6705-28-11-17-12-52.JPG?id=15118195620000000386%3B0%3B6&amp;x-email=tyarlevo-spb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98668" y="2132856"/>
            <a:ext cx="151216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http://mo-tyarlevo.ru/wp-content/uploads/Moya-gruppa-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270876" y="2132856"/>
            <a:ext cx="1530188" cy="1080120"/>
          </a:xfrm>
          <a:prstGeom prst="rect">
            <a:avLst/>
          </a:prstGeom>
          <a:noFill/>
        </p:spPr>
      </p:pic>
      <p:sp>
        <p:nvSpPr>
          <p:cNvPr id="5" name="AutoShape 4" descr="https://thumb.tildacdn.com/tild6463-3233-4466-a366-326637343962/-/format/webp/ZTg616zgVV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Нина\Documents\2021\ТФУ\ФОТО дл ябюджета\спорт\vjjWp3Q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0716" y="4005064"/>
            <a:ext cx="959569" cy="720080"/>
          </a:xfrm>
          <a:prstGeom prst="rect">
            <a:avLst/>
          </a:prstGeom>
          <a:noFill/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13" cstate="print"/>
          <a:srcRect t="8349" b="16508"/>
          <a:stretch>
            <a:fillRect/>
          </a:stretch>
        </p:blipFill>
        <p:spPr bwMode="auto">
          <a:xfrm>
            <a:off x="0" y="1988840"/>
            <a:ext cx="12698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74132" y="3573016"/>
            <a:ext cx="1944215" cy="105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5" cstate="print"/>
          <a:srcRect t="11210"/>
          <a:stretch>
            <a:fillRect/>
          </a:stretch>
        </p:blipFill>
        <p:spPr bwMode="auto">
          <a:xfrm>
            <a:off x="0" y="3501008"/>
            <a:ext cx="1584176" cy="114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16" cstate="print"/>
          <a:srcRect l="9800" t="754" r="3937"/>
          <a:stretch>
            <a:fillRect/>
          </a:stretch>
        </p:blipFill>
        <p:spPr bwMode="auto">
          <a:xfrm>
            <a:off x="1629916" y="3573016"/>
            <a:ext cx="172819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AutoShape 10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6" name="AutoShape 12" descr="https://thumb.tildacdn.com/tild6531-3865-4135-a433-666437663365/-/format/webp/balet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924" y="332656"/>
            <a:ext cx="10072687" cy="6641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981844" y="1700808"/>
            <a:ext cx="7704856" cy="144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4</a:t>
            </a:r>
            <a:r>
              <a:rPr lang="ru-RU" sz="2000" dirty="0" smtClean="0"/>
              <a:t> 583,0 тыс. руб. на финансирование направлений</a:t>
            </a:r>
          </a:p>
          <a:p>
            <a:pPr algn="ctr">
              <a:defRPr/>
            </a:pPr>
            <a:r>
              <a:rPr lang="ru-RU" sz="2000" dirty="0" smtClean="0"/>
              <a:t>национальной экономики в 2024 году</a:t>
            </a:r>
            <a:endParaRPr lang="ru-RU" sz="2000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303256"/>
              </p:ext>
            </p:extLst>
          </p:nvPr>
        </p:nvGraphicFramePr>
        <p:xfrm>
          <a:off x="909836" y="3468236"/>
          <a:ext cx="10297147" cy="18516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449197"/>
                <a:gridCol w="1169590"/>
                <a:gridCol w="1169590"/>
                <a:gridCol w="1169590"/>
                <a:gridCol w="1169590"/>
                <a:gridCol w="1169590"/>
              </a:tblGrid>
              <a:tr h="5893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Подраздел /0400/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2022 </a:t>
                      </a:r>
                      <a:r>
                        <a:rPr lang="ru-RU" sz="1200" baseline="0" dirty="0" smtClean="0"/>
                        <a:t>год (факт, </a:t>
                      </a:r>
                      <a:r>
                        <a:rPr lang="ru-RU" sz="1200" dirty="0" smtClean="0"/>
                        <a:t>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2023 </a:t>
                      </a:r>
                      <a:r>
                        <a:rPr lang="ru-RU" sz="1200" baseline="0" dirty="0" smtClean="0"/>
                        <a:t>год (факт</a:t>
                      </a:r>
                      <a:r>
                        <a:rPr lang="ru-RU" sz="1200" dirty="0" smtClean="0"/>
                        <a:t>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2024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2025 </a:t>
                      </a:r>
                      <a:r>
                        <a:rPr lang="ru-RU" sz="1200" baseline="0" dirty="0" smtClean="0"/>
                        <a:t>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2026</a:t>
                      </a:r>
                      <a:r>
                        <a:rPr lang="ru-RU" sz="1200" baseline="0" dirty="0" smtClean="0"/>
                        <a:t> год (прогноз</a:t>
                      </a:r>
                      <a:r>
                        <a:rPr lang="ru-RU" sz="1200" dirty="0" smtClean="0"/>
                        <a:t>, тыс.руб.)</a:t>
                      </a:r>
                    </a:p>
                  </a:txBody>
                  <a:tcPr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Общеэкономические вопросы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38,7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422,5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532,7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554,9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577,0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Дорожное хозяйство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2 124,1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8 891,3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4 044,7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4 464,4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4 643,1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34670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Другие вопросы в области национальной экономики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12642" name="Picture 2" descr="Картинки по запросу национальная экономика росси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4732" y="1752243"/>
            <a:ext cx="2113279" cy="1388726"/>
          </a:xfrm>
          <a:prstGeom prst="rect">
            <a:avLst/>
          </a:prstGeom>
          <a:noFill/>
        </p:spPr>
      </p:pic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национальную экономику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Багетная рамка 7"/>
          <p:cNvSpPr/>
          <p:nvPr/>
        </p:nvSpPr>
        <p:spPr>
          <a:xfrm>
            <a:off x="3879850" y="4857750"/>
            <a:ext cx="4357688" cy="1643063"/>
          </a:xfrm>
          <a:prstGeom prst="bevel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/>
              <a:t>Национальная экономика</a:t>
            </a:r>
            <a:endParaRPr lang="ru-RU" sz="24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737100" y="1857375"/>
            <a:ext cx="2643188" cy="2286000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/>
              <a:t>Расходы </a:t>
            </a:r>
            <a:r>
              <a:rPr lang="ru-RU" sz="1600" b="1" dirty="0" smtClean="0"/>
              <a:t>на текущий ремонт и содержание дорог</a:t>
            </a:r>
            <a:endParaRPr lang="ru-RU" sz="1600" b="1" dirty="0"/>
          </a:p>
          <a:p>
            <a:pPr algn="ctr">
              <a:defRPr/>
            </a:pPr>
            <a:r>
              <a:rPr lang="ru-RU" sz="1600" b="1" dirty="0" smtClean="0"/>
              <a:t>88,2%</a:t>
            </a:r>
            <a:endParaRPr lang="ru-RU" sz="160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1165224" y="1844824"/>
            <a:ext cx="2840955" cy="2584301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/>
              <a:t>Участие в организации и финансировании проведения общественных работ и временного трудоустройства несовершеннолетних в возрасте от 14 до 18 лет 11,7%</a:t>
            </a:r>
            <a:endParaRPr lang="ru-RU" sz="1400" dirty="0"/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8308974" y="1844824"/>
            <a:ext cx="2753990" cy="2520279"/>
          </a:xfrm>
          <a:prstGeom prst="snip2Diag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/>
              <a:t>Расходы в </a:t>
            </a:r>
            <a:r>
              <a:rPr lang="ru-RU" sz="1400" b="1" dirty="0" smtClean="0"/>
              <a:t>области развития </a:t>
            </a:r>
            <a:r>
              <a:rPr lang="ru-RU" sz="1400" b="1" dirty="0"/>
              <a:t>малого</a:t>
            </a:r>
          </a:p>
          <a:p>
            <a:pPr algn="ctr">
              <a:defRPr/>
            </a:pPr>
            <a:r>
              <a:rPr lang="ru-RU" sz="1400" b="1" dirty="0"/>
              <a:t>и среднего </a:t>
            </a:r>
            <a:r>
              <a:rPr lang="ru-RU" sz="1400" b="1" dirty="0" smtClean="0"/>
              <a:t>предпринимательства </a:t>
            </a:r>
            <a:endParaRPr lang="ru-RU" sz="1400" b="1" dirty="0"/>
          </a:p>
          <a:p>
            <a:pPr algn="ctr">
              <a:defRPr/>
            </a:pPr>
            <a:r>
              <a:rPr lang="ru-RU" sz="1400" b="1" dirty="0" smtClean="0"/>
              <a:t>0,1%</a:t>
            </a:r>
            <a:endParaRPr lang="ru-RU" sz="1400" b="1" dirty="0"/>
          </a:p>
        </p:txBody>
      </p:sp>
      <p:sp>
        <p:nvSpPr>
          <p:cNvPr id="14" name="Стрелка углом вверх 13"/>
          <p:cNvSpPr/>
          <p:nvPr/>
        </p:nvSpPr>
        <p:spPr>
          <a:xfrm>
            <a:off x="8523288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5" name="Стрелка углом вверх 14"/>
          <p:cNvSpPr/>
          <p:nvPr/>
        </p:nvSpPr>
        <p:spPr>
          <a:xfrm flipH="1">
            <a:off x="2308225" y="4572000"/>
            <a:ext cx="1285875" cy="785813"/>
          </a:xfrm>
          <a:prstGeom prst="bent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sp>
        <p:nvSpPr>
          <p:cNvPr id="16" name="Стрелка вверх 15"/>
          <p:cNvSpPr/>
          <p:nvPr/>
        </p:nvSpPr>
        <p:spPr>
          <a:xfrm>
            <a:off x="5880100" y="4286250"/>
            <a:ext cx="428625" cy="428625"/>
          </a:xfrm>
          <a:prstGeom prst="up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 dirty="0"/>
          </a:p>
        </p:txBody>
      </p:sp>
      <p:pic>
        <p:nvPicPr>
          <p:cNvPr id="17" name="Рисунок 16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522288" y="1643063"/>
            <a:ext cx="11215687" cy="500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Основное направление </a:t>
            </a:r>
            <a:r>
              <a:rPr lang="ru-RU" sz="2400" b="1" dirty="0"/>
              <a:t>в расходовании средств: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70076" y="2276872"/>
            <a:ext cx="609282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/>
              <a:t>Финансирование работ</a:t>
            </a:r>
          </a:p>
          <a:p>
            <a:pPr algn="ctr">
              <a:defRPr/>
            </a:pPr>
            <a:r>
              <a:rPr lang="ru-RU" b="1" dirty="0" smtClean="0"/>
              <a:t> в области благоустройства (8 767,6 </a:t>
            </a:r>
            <a:r>
              <a:rPr lang="ru-RU" b="1" dirty="0" err="1" smtClean="0"/>
              <a:t>тыс.руб</a:t>
            </a:r>
            <a:r>
              <a:rPr lang="ru-RU" b="1" dirty="0" smtClean="0"/>
              <a:t>.)</a:t>
            </a:r>
            <a:endParaRPr lang="ru-RU" dirty="0"/>
          </a:p>
        </p:txBody>
      </p:sp>
      <p:pic>
        <p:nvPicPr>
          <p:cNvPr id="14" name="Рисунок 13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6" name="Picture 4" descr="C:\Users\Нина\AppData\Local\Temp\Rar$DIa9516.41769\IMG-20210208-WA0000.jpg"/>
          <p:cNvPicPr>
            <a:picLocks noChangeAspect="1" noChangeArrowheads="1"/>
          </p:cNvPicPr>
          <p:nvPr/>
        </p:nvPicPr>
        <p:blipFill>
          <a:blip r:embed="rId5" cstate="print"/>
          <a:srcRect l="13600" t="34250" r="10801" b="31100"/>
          <a:stretch>
            <a:fillRect/>
          </a:stretch>
        </p:blipFill>
        <p:spPr bwMode="auto">
          <a:xfrm>
            <a:off x="5014292" y="2924944"/>
            <a:ext cx="2356625" cy="1440160"/>
          </a:xfrm>
          <a:prstGeom prst="rect">
            <a:avLst/>
          </a:prstGeom>
          <a:noFill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2046529" cy="2642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ина\AppData\Local\Temp\Rar$DIa6764.26630\IMG_19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8628" y="4077072"/>
            <a:ext cx="1923678" cy="2636912"/>
          </a:xfrm>
          <a:prstGeom prst="rect">
            <a:avLst/>
          </a:prstGeom>
          <a:noFill/>
        </p:spPr>
      </p:pic>
      <p:pic>
        <p:nvPicPr>
          <p:cNvPr id="1027" name="Picture 3" descr="C:\Users\Нина\AppData\Local\Temp\Rar$DIa6764.33927\IMG_25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972" y="4005064"/>
            <a:ext cx="1923678" cy="2636912"/>
          </a:xfrm>
          <a:prstGeom prst="rect">
            <a:avLst/>
          </a:prstGeom>
          <a:noFill/>
        </p:spPr>
      </p:pic>
      <p:pic>
        <p:nvPicPr>
          <p:cNvPr id="1028" name="Picture 4" descr="C:\Users\Нина\AppData\Local\Temp\Rar$DIa6764.36491\IMG_25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26860" y="4077072"/>
            <a:ext cx="1872208" cy="2640294"/>
          </a:xfrm>
          <a:prstGeom prst="rect">
            <a:avLst/>
          </a:prstGeom>
          <a:noFill/>
        </p:spPr>
      </p:pic>
      <p:pic>
        <p:nvPicPr>
          <p:cNvPr id="1029" name="Picture 5" descr="C:\Users\Нина\AppData\Local\Temp\Rar$DIa6764.39359\IMG_266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4412" y="4437112"/>
            <a:ext cx="1707654" cy="2276872"/>
          </a:xfrm>
          <a:prstGeom prst="rect">
            <a:avLst/>
          </a:prstGeom>
          <a:noFill/>
        </p:spPr>
      </p:pic>
      <p:pic>
        <p:nvPicPr>
          <p:cNvPr id="1030" name="Picture 6" descr="C:\Users\Нина\AppData\Local\Temp\Rar$DIa6764.43714\IMG_28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22204" y="4365104"/>
            <a:ext cx="1761660" cy="2348880"/>
          </a:xfrm>
          <a:prstGeom prst="rect">
            <a:avLst/>
          </a:prstGeom>
          <a:noFill/>
        </p:spPr>
      </p:pic>
      <p:pic>
        <p:nvPicPr>
          <p:cNvPr id="1032" name="Picture 8" descr="C:\Users\Нина\Documents\2021\ТФУ\ФОТО для бюджета\Благоустройство\детская площадка Новая 51.jpg"/>
          <p:cNvPicPr>
            <a:picLocks noChangeAspect="1" noChangeArrowheads="1"/>
          </p:cNvPicPr>
          <p:nvPr/>
        </p:nvPicPr>
        <p:blipFill>
          <a:blip r:embed="rId12" cstate="print"/>
          <a:srcRect t="18501" b="31100"/>
          <a:stretch>
            <a:fillRect/>
          </a:stretch>
        </p:blipFill>
        <p:spPr bwMode="auto">
          <a:xfrm>
            <a:off x="117748" y="2132856"/>
            <a:ext cx="2571751" cy="1728192"/>
          </a:xfrm>
          <a:prstGeom prst="rect">
            <a:avLst/>
          </a:prstGeom>
          <a:noFill/>
        </p:spPr>
      </p:pic>
      <p:pic>
        <p:nvPicPr>
          <p:cNvPr id="1033" name="Picture 9" descr="C:\Users\Нина\Documents\2021\ТФУ\ФОТО для бюджета\Благоустройство\IMG-20210208-WA0001.jpg"/>
          <p:cNvPicPr>
            <a:picLocks noChangeAspect="1" noChangeArrowheads="1"/>
          </p:cNvPicPr>
          <p:nvPr/>
        </p:nvPicPr>
        <p:blipFill>
          <a:blip r:embed="rId13" cstate="print"/>
          <a:srcRect t="24800" b="14301"/>
          <a:stretch>
            <a:fillRect/>
          </a:stretch>
        </p:blipFill>
        <p:spPr bwMode="auto">
          <a:xfrm>
            <a:off x="9622804" y="2204864"/>
            <a:ext cx="2232248" cy="18125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Нина\AppData\Local\Temp\Rar$DIa7740.28025\20220121_123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764" y="2852936"/>
            <a:ext cx="1172546" cy="1820818"/>
          </a:xfrm>
          <a:prstGeom prst="rect">
            <a:avLst/>
          </a:prstGeom>
          <a:noFill/>
        </p:spPr>
      </p:pic>
      <p:pic>
        <p:nvPicPr>
          <p:cNvPr id="93187" name="Picture 3" descr="C:\Users\Нина\AppData\Local\Temp\Rar$DIa7740.31035\IMG-20220121-WA0008.jpg"/>
          <p:cNvPicPr>
            <a:picLocks noChangeAspect="1" noChangeArrowheads="1"/>
          </p:cNvPicPr>
          <p:nvPr/>
        </p:nvPicPr>
        <p:blipFill>
          <a:blip r:embed="rId5" cstate="print"/>
          <a:srcRect l="5263" t="11565"/>
          <a:stretch>
            <a:fillRect/>
          </a:stretch>
        </p:blipFill>
        <p:spPr bwMode="auto">
          <a:xfrm>
            <a:off x="2710036" y="1628800"/>
            <a:ext cx="1440160" cy="183551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/>
            <a:r>
              <a:rPr lang="ru-RU" sz="2400" b="1" dirty="0" smtClean="0"/>
              <a:t>Депутаты муниципального совета внутригородского муниципального образования Санкт-Петербурга шестого созыва</a:t>
            </a:r>
            <a:endParaRPr lang="ru-RU" sz="2400" b="1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88" name="Picture 4" descr="C:\Users\Нина\AppData\Local\Temp\Rar$DIa7740.36907\IMG-20220121-WA0009.jpg"/>
          <p:cNvPicPr>
            <a:picLocks noChangeAspect="1" noChangeArrowheads="1"/>
          </p:cNvPicPr>
          <p:nvPr/>
        </p:nvPicPr>
        <p:blipFill>
          <a:blip r:embed="rId7" cstate="print"/>
          <a:srcRect l="4013" t="15736" r="7711"/>
          <a:stretch>
            <a:fillRect/>
          </a:stretch>
        </p:blipFill>
        <p:spPr bwMode="auto">
          <a:xfrm>
            <a:off x="5518348" y="1556792"/>
            <a:ext cx="1584176" cy="1830359"/>
          </a:xfrm>
          <a:prstGeom prst="rect">
            <a:avLst/>
          </a:prstGeom>
          <a:noFill/>
        </p:spPr>
      </p:pic>
      <p:pic>
        <p:nvPicPr>
          <p:cNvPr id="93189" name="Picture 5" descr="C:\Users\Нина\AppData\Local\Temp\Rar$DIa7740.41363\IMG-20220121-WA0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0636" y="1556792"/>
            <a:ext cx="1512168" cy="20120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7748" y="486916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Нугаева Эльмира Рифовна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0036" y="3573016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Шалякина Анна Евгеньевна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46340" y="3501008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Виноградова Татьяна Вячеславовна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750596" y="3573016"/>
            <a:ext cx="2160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Объездчиков Александр Сергеевич</a:t>
            </a:r>
          </a:p>
        </p:txBody>
      </p:sp>
      <p:pic>
        <p:nvPicPr>
          <p:cNvPr id="93190" name="Picture 6" descr="C:\Users\Нина\AppData\Local\Temp\IMG-20220121-WA0013.jpg"/>
          <p:cNvPicPr>
            <a:picLocks noChangeAspect="1" noChangeArrowheads="1"/>
          </p:cNvPicPr>
          <p:nvPr/>
        </p:nvPicPr>
        <p:blipFill>
          <a:blip r:embed="rId9" cstate="print"/>
          <a:srcRect t="7792" r="6493"/>
          <a:stretch>
            <a:fillRect/>
          </a:stretch>
        </p:blipFill>
        <p:spPr bwMode="auto">
          <a:xfrm>
            <a:off x="10270876" y="2996952"/>
            <a:ext cx="1296144" cy="1704189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9910836" y="4941168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Пескова Елена Вениаминовна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22604" y="6309320"/>
            <a:ext cx="1728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Дмитриева Елена Владимировна</a:t>
            </a:r>
          </a:p>
        </p:txBody>
      </p:sp>
      <p:pic>
        <p:nvPicPr>
          <p:cNvPr id="93191" name="Picture 7" descr="C:\Users\Нина\AppData\Local\Temp\IMG-20220121-WA0014.jpg"/>
          <p:cNvPicPr>
            <a:picLocks noChangeAspect="1" noChangeArrowheads="1"/>
          </p:cNvPicPr>
          <p:nvPr/>
        </p:nvPicPr>
        <p:blipFill>
          <a:blip r:embed="rId10" cstate="print"/>
          <a:srcRect l="9701" t="1701" r="8089" b="34250"/>
          <a:stretch>
            <a:fillRect/>
          </a:stretch>
        </p:blipFill>
        <p:spPr bwMode="auto">
          <a:xfrm>
            <a:off x="7966620" y="4581128"/>
            <a:ext cx="1438980" cy="1721133"/>
          </a:xfrm>
          <a:prstGeom prst="rect">
            <a:avLst/>
          </a:prstGeom>
          <a:noFill/>
        </p:spPr>
      </p:pic>
      <p:pic>
        <p:nvPicPr>
          <p:cNvPr id="93192" name="Picture 8" descr="C:\Users\Нина\AppData\Local\Temp\IMG-20220121-WA0015.jpg"/>
          <p:cNvPicPr>
            <a:picLocks noChangeAspect="1" noChangeArrowheads="1"/>
          </p:cNvPicPr>
          <p:nvPr/>
        </p:nvPicPr>
        <p:blipFill>
          <a:blip r:embed="rId11" cstate="print"/>
          <a:srcRect t="16400" r="3343"/>
          <a:stretch>
            <a:fillRect/>
          </a:stretch>
        </p:blipFill>
        <p:spPr bwMode="auto">
          <a:xfrm>
            <a:off x="4654252" y="4581128"/>
            <a:ext cx="2016054" cy="18448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438228" y="6453336"/>
            <a:ext cx="27363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Еремеев Михаил Павлович</a:t>
            </a:r>
          </a:p>
        </p:txBody>
      </p:sp>
      <p:pic>
        <p:nvPicPr>
          <p:cNvPr id="93193" name="Picture 9" descr="C:\Users\Нина\AppData\Local\Temp\IMG-20220121-WA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45940" y="4365104"/>
            <a:ext cx="1800200" cy="19263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1413892" y="630932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Шевченко Наталия Константиновна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3430116" y="1628800"/>
            <a:ext cx="5472608" cy="504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Благоустройство </a:t>
            </a:r>
            <a:r>
              <a:rPr lang="ru-RU" sz="2000" dirty="0" smtClean="0"/>
              <a:t>территории </a:t>
            </a:r>
            <a:endParaRPr lang="ru-RU" sz="2000" dirty="0"/>
          </a:p>
        </p:txBody>
      </p:sp>
      <p:sp>
        <p:nvSpPr>
          <p:cNvPr id="20" name="Загнутый угол 19"/>
          <p:cNvSpPr/>
          <p:nvPr/>
        </p:nvSpPr>
        <p:spPr>
          <a:xfrm>
            <a:off x="477788" y="2276872"/>
            <a:ext cx="11377264" cy="4176464"/>
          </a:xfrm>
          <a:prstGeom prst="foldedCorner">
            <a:avLst>
              <a:gd name="adj" fmla="val 545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</a:pPr>
            <a:r>
              <a:rPr lang="ru-RU" sz="1200" dirty="0" smtClean="0"/>
              <a:t>текущий ремонт придомовых территорий и дворовых территорий, включая проезды и въезды, пешеходные дорожки;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дополнительных парковочных мест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установку, содержание и ремонт ограждений газонов;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установку и содержание малых архитектурных форм, уличной мебели и хозяйственно-бытового оборудования, необходимого для благоустройства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зон отдыха, в том числе обустройство, содержание и уборку территорий детских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обустройство, содержание и уборку территорий спортивных площадок;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оборудование контейнерных площадок на дворовых территориях;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выполнение оформления к праздничным мероприятиям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озеленение территорий зеленых насаждений внутриквартального озеленения, в том числе организацию работ по компенсационному озеленению, осуществляемому в соответствии с законом Санкт-Петербурга, содержание территорий зеленых насаждений внутриквартального озеленения, ремонт расположенных на них объектов зеленых насаждений, защиту зеленых насаждений на указанных территориях, утверждение перечней территорий зеленых насаждений внутриквартального озеленения;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организацию учета зеленых насаждений внутриквартального озеленения на территории муниципального образования;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1200" dirty="0" smtClean="0"/>
              <a:t>создание (размещение) объектов зеленых насаждений на территориях зеленых насаждений общего пользования местного значения </a:t>
            </a:r>
            <a:endParaRPr lang="ru-RU" sz="1200" dirty="0"/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Расходы на жилищно-коммунальное хозяйство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49796" y="1628800"/>
            <a:ext cx="11215687" cy="360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РАСХОДЫ   БЮДЖЕТА   НА   БЛАГОУСТРОЙСТВО   ПОСЁЛКА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982844" y="1124744"/>
            <a:ext cx="2616767" cy="427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smtClean="0">
                <a:solidFill>
                  <a:schemeClr val="tx1"/>
                </a:solidFill>
                <a:latin typeface="Arial Narrow" panose="020B0606020202030204" pitchFamily="34" charset="0"/>
              </a:rPr>
              <a:t>тыс. рублей</a:t>
            </a:r>
            <a:endParaRPr lang="ru-RU" sz="13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053712"/>
              </p:ext>
            </p:extLst>
          </p:nvPr>
        </p:nvGraphicFramePr>
        <p:xfrm>
          <a:off x="333772" y="2492896"/>
          <a:ext cx="11521282" cy="341974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46384"/>
                <a:gridCol w="6715514"/>
                <a:gridCol w="1064846"/>
                <a:gridCol w="1106304"/>
                <a:gridCol w="1023388"/>
                <a:gridCol w="1064846"/>
              </a:tblGrid>
              <a:tr h="73380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(факт)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 (план)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63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благоустройства территории муниципального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20 842,0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5 129,8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1 987,0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1 208,7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Осуществление работ в сфере озеленения на территории муниципального образования в отношении территорий зеленых насаждений общего пользования местного значения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226,3</a:t>
                      </a:r>
                      <a:endParaRPr lang="ru-RU" sz="1400" b="0" i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3 362,8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3 514,6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3 625,5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Временное размещение, содержание, включая ремонт, элементов оформления Санкт-Петербурга к мероприятиям, в том числе культурно-массовым мероприятиям, городского, всероссийского и международного значения на территории муниципального образования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250,0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275,0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286,5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298,0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исполнение государственного полномочия Санкт-Петербурга по организации и осуществлению  уборки и санитарной очистки территорий  за счет субвенций из бюджета Санкт-Петербурга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0,00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529734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21 318,3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8 767,6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5 788,1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/>
                        </a:rPr>
                        <a:t>5 132,2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отношения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Вертикальный свиток 5"/>
          <p:cNvSpPr/>
          <p:nvPr/>
        </p:nvSpPr>
        <p:spPr>
          <a:xfrm flipH="1">
            <a:off x="1522413" y="1571625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отношения –взаимоотношения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</a:t>
            </a:r>
            <a:endParaRPr lang="ru-RU" sz="2000" dirty="0"/>
          </a:p>
        </p:txBody>
      </p:sp>
      <p:sp>
        <p:nvSpPr>
          <p:cNvPr id="7" name="Вертикальный свиток 6"/>
          <p:cNvSpPr/>
          <p:nvPr/>
        </p:nvSpPr>
        <p:spPr>
          <a:xfrm flipH="1">
            <a:off x="6380163" y="4000500"/>
            <a:ext cx="4572000" cy="2571750"/>
          </a:xfrm>
          <a:prstGeom prst="verticalScroll">
            <a:avLst>
              <a:gd name="adj" fmla="val 349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Межбюджетные трансферты –средства, предоставляемые одним бюджетом бюджетной системы Российской Федерации другому бюджету</a:t>
            </a:r>
            <a:endParaRPr lang="ru-RU" sz="2000" dirty="0"/>
          </a:p>
        </p:txBody>
      </p:sp>
      <p:pic>
        <p:nvPicPr>
          <p:cNvPr id="11268" name="Picture 4" descr="http://stolica.onego.ru/resources/i199046-contentImage1_1-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288" y="4286250"/>
            <a:ext cx="4357687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slawyanka.info/wp-content/uploads/2013/04/fina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1600" y="1643063"/>
            <a:ext cx="4386263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2gg9evh47fn9z.cloudfront.net/800px_COLOURBOX1036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788" y="1700808"/>
            <a:ext cx="492209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нутый угол 5"/>
          <p:cNvSpPr/>
          <p:nvPr/>
        </p:nvSpPr>
        <p:spPr>
          <a:xfrm>
            <a:off x="5665788" y="1714500"/>
            <a:ext cx="6072187" cy="4857750"/>
          </a:xfrm>
          <a:prstGeom prst="foldedCorner">
            <a:avLst>
              <a:gd name="adj" fmla="val 3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/>
              <a:t>Из </a:t>
            </a:r>
            <a:r>
              <a:rPr lang="ru-RU" b="1" dirty="0" smtClean="0"/>
              <a:t>бюджета Санкт-Петербурга перечисляются </a:t>
            </a:r>
            <a:r>
              <a:rPr lang="ru-RU" b="1" dirty="0"/>
              <a:t>межбюджетные трансферты в форме: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Дотаций</a:t>
            </a:r>
            <a:r>
              <a:rPr lang="ru-RU" b="1" dirty="0"/>
              <a:t> - </a:t>
            </a:r>
            <a:r>
              <a:rPr lang="ru-RU" dirty="0"/>
              <a:t>без определения конкретной цели их использования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Субсидий</a:t>
            </a:r>
            <a:r>
              <a:rPr lang="ru-RU" b="1" dirty="0"/>
              <a:t> </a:t>
            </a:r>
            <a:r>
              <a:rPr lang="ru-RU" dirty="0"/>
              <a:t>- в целях софинансирования расходных обязательств муниципального образования по вопросам местного значения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Субвенций</a:t>
            </a:r>
            <a:r>
              <a:rPr lang="ru-RU" b="1" dirty="0"/>
              <a:t> </a:t>
            </a:r>
            <a:r>
              <a:rPr lang="ru-RU" dirty="0"/>
              <a:t>- </a:t>
            </a:r>
            <a:r>
              <a:rPr lang="ru-RU" dirty="0" smtClean="0"/>
              <a:t>на выполнение отдельных государственных полномочий  Санкт-Петербурга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b="1" dirty="0"/>
              <a:t>• </a:t>
            </a:r>
            <a:r>
              <a:rPr lang="ru-RU" b="1" u="sng" dirty="0"/>
              <a:t>Иных межбюджетных трансфертов</a:t>
            </a:r>
          </a:p>
        </p:txBody>
      </p:sp>
      <p:pic>
        <p:nvPicPr>
          <p:cNvPr id="10" name="Рисунок 9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Выгнутая вправо стрелка 2"/>
          <p:cNvSpPr/>
          <p:nvPr/>
        </p:nvSpPr>
        <p:spPr>
          <a:xfrm rot="2846045" flipH="1">
            <a:off x="1645416" y="1189815"/>
            <a:ext cx="936104" cy="3508950"/>
          </a:xfrm>
          <a:prstGeom prst="curvedLeftArrow">
            <a:avLst>
              <a:gd name="adj1" fmla="val 19805"/>
              <a:gd name="adj2" fmla="val 34611"/>
              <a:gd name="adj3" fmla="val 39507"/>
            </a:avLst>
          </a:prstGeom>
          <a:solidFill>
            <a:schemeClr val="bg2">
              <a:lumMod val="50000"/>
              <a:alpha val="57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28" y="4365104"/>
            <a:ext cx="864096" cy="11521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77788" y="5517232"/>
            <a:ext cx="1800200" cy="96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 smtClean="0"/>
              <a:t>ВНУТРИГОРОДСКОЕ МУНИЦИПАЛЬНОЕ ОБРАЗОВАНИЯ ГОРОДА ФЕДЕРАЛЬНОГО ЗНАЧЕНИЯ САНКТ-ПЕТЕРБУРГА ПОСЁЛОК ТЯРЛЕВО</a:t>
            </a:r>
            <a:endParaRPr lang="ru-RU" sz="900" b="1" dirty="0"/>
          </a:p>
        </p:txBody>
      </p:sp>
      <p:pic>
        <p:nvPicPr>
          <p:cNvPr id="15" name="Рисунок 14" descr="Tqrlevo_var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16" y="5589240"/>
            <a:ext cx="135632" cy="1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9916" y="188640"/>
            <a:ext cx="10072687" cy="838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r>
              <a:rPr lang="en-US" sz="3200" b="1" dirty="0" smtClean="0"/>
              <a:t>, </a:t>
            </a:r>
            <a:r>
              <a:rPr lang="ru-RU" sz="3200" b="1" dirty="0" smtClean="0"/>
              <a:t>тыс.руб.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05780" y="5157192"/>
            <a:ext cx="11429429" cy="1357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dirty="0"/>
              <a:t>	</a:t>
            </a:r>
            <a:r>
              <a:rPr lang="ru-RU" sz="1600" dirty="0" smtClean="0"/>
              <a:t>В 2024 году в </a:t>
            </a:r>
            <a:r>
              <a:rPr lang="ru-RU" sz="1600" dirty="0"/>
              <a:t>бюджет </a:t>
            </a:r>
            <a:r>
              <a:rPr lang="ru-RU" sz="1600" dirty="0" smtClean="0"/>
              <a:t>муниципального образования </a:t>
            </a:r>
            <a:r>
              <a:rPr lang="ru-RU" sz="1600" dirty="0"/>
              <a:t>планируется </a:t>
            </a:r>
            <a:r>
              <a:rPr lang="ru-RU" sz="1600" dirty="0" smtClean="0"/>
              <a:t>поступление:</a:t>
            </a:r>
          </a:p>
          <a:p>
            <a:pPr>
              <a:defRPr/>
            </a:pPr>
            <a:r>
              <a:rPr lang="ru-RU" sz="1600" dirty="0" smtClean="0"/>
              <a:t>-субвенций </a:t>
            </a:r>
            <a:r>
              <a:rPr lang="ru-RU" sz="1600" dirty="0"/>
              <a:t>по </a:t>
            </a:r>
            <a:r>
              <a:rPr lang="ru-RU" sz="1600" dirty="0" smtClean="0"/>
              <a:t>4 </a:t>
            </a:r>
            <a:r>
              <a:rPr lang="ru-RU" sz="1600" dirty="0"/>
              <a:t>видам переданных государственных </a:t>
            </a:r>
            <a:r>
              <a:rPr lang="ru-RU" sz="1600" dirty="0" smtClean="0"/>
              <a:t>полномочий; </a:t>
            </a:r>
          </a:p>
          <a:p>
            <a:pPr>
              <a:buFontTx/>
              <a:buChar char="-"/>
              <a:defRPr/>
            </a:pPr>
            <a:r>
              <a:rPr lang="ru-RU" sz="1600" dirty="0" smtClean="0"/>
              <a:t>дотаций бюджетам внутригородских муниципальных образований городов федерального значения на выравнивание бюджетной обеспеченности.</a:t>
            </a:r>
            <a:endParaRPr lang="ru-RU" sz="1600" dirty="0"/>
          </a:p>
          <a:p>
            <a:pPr>
              <a:defRPr/>
            </a:pPr>
            <a:r>
              <a:rPr lang="ru-RU" sz="1600" dirty="0" smtClean="0"/>
              <a:t>         Поступления </a:t>
            </a:r>
            <a:r>
              <a:rPr lang="ru-RU" sz="1600" dirty="0"/>
              <a:t>иных межбюджетных </a:t>
            </a:r>
            <a:r>
              <a:rPr lang="ru-RU" sz="1600" dirty="0" smtClean="0"/>
              <a:t>трансфертов </a:t>
            </a:r>
            <a:r>
              <a:rPr lang="ru-RU" sz="1600" dirty="0"/>
              <a:t>не планируется.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480659"/>
              </p:ext>
            </p:extLst>
          </p:nvPr>
        </p:nvGraphicFramePr>
        <p:xfrm>
          <a:off x="522288" y="2064817"/>
          <a:ext cx="5065251" cy="256160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188132"/>
                <a:gridCol w="1066328"/>
                <a:gridCol w="941400"/>
                <a:gridCol w="864096"/>
                <a:gridCol w="1005295"/>
              </a:tblGrid>
              <a:tr h="100414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latin typeface="+mn-lt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2023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год факт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2024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год 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2025год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план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latin typeface="+mn-lt"/>
                        </a:rPr>
                        <a:t>2026год </a:t>
                      </a:r>
                      <a:r>
                        <a:rPr lang="ru-RU" sz="1400" b="0" i="0" u="none" strike="noStrike" dirty="0">
                          <a:latin typeface="+mn-lt"/>
                        </a:rPr>
                        <a:t>план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Дотации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9 552,6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37 868,3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41 095,1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42 712,6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Субсидии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  <a:tr h="23467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Субвенции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1 489,2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latin typeface="+mn-lt"/>
                        </a:rPr>
                        <a:t>1 635,2</a:t>
                      </a:r>
                      <a:endParaRPr lang="ru-RU" sz="1200" b="1" i="0" u="none" strike="noStrike" dirty="0"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 smtClean="0">
                          <a:solidFill>
                            <a:srgbClr val="164B4F"/>
                          </a:solidFill>
                          <a:latin typeface="+mn-lt"/>
                        </a:rPr>
                        <a:t>1 703,2</a:t>
                      </a:r>
                      <a:endParaRPr lang="ru-RU" sz="1200" b="1" i="0" u="none" strike="noStrike" dirty="0">
                        <a:solidFill>
                          <a:srgbClr val="164B4F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i="0" u="none" strike="noStrike" dirty="0" smtClean="0">
                          <a:solidFill>
                            <a:srgbClr val="164B4F"/>
                          </a:solidFill>
                          <a:latin typeface="+mn-lt"/>
                        </a:rPr>
                        <a:t>1 771,2</a:t>
                      </a:r>
                      <a:endParaRPr lang="ru-RU" sz="1200" b="1" i="0" u="none" strike="noStrike" dirty="0">
                        <a:solidFill>
                          <a:srgbClr val="164B4F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</a:tr>
              <a:tr h="68078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latin typeface="+mn-lt"/>
                        </a:rPr>
                        <a:t>Иные межбюджетные трансферты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latin typeface="+mn-lt"/>
                        </a:rPr>
                        <a:t>0,00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7507246"/>
              </p:ext>
            </p:extLst>
          </p:nvPr>
        </p:nvGraphicFramePr>
        <p:xfrm>
          <a:off x="5446340" y="1920801"/>
          <a:ext cx="6867698" cy="323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ина\Documents\2019\ТФУ\Осен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00" y="4437112"/>
            <a:ext cx="1796375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288" y="214313"/>
            <a:ext cx="10072687" cy="694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/>
              <a:t>Межбюджетные трансферты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ыноска со стрелкой вправо 9"/>
          <p:cNvSpPr/>
          <p:nvPr/>
        </p:nvSpPr>
        <p:spPr>
          <a:xfrm>
            <a:off x="379413" y="2644329"/>
            <a:ext cx="2928937" cy="3000375"/>
          </a:xfrm>
          <a:prstGeom prst="rightArrowCallout">
            <a:avLst>
              <a:gd name="adj1" fmla="val 25000"/>
              <a:gd name="adj2" fmla="val 25000"/>
              <a:gd name="adj3" fmla="val 16688"/>
              <a:gd name="adj4" fmla="val 7232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СУБВЕНЦИИ </a:t>
            </a:r>
          </a:p>
          <a:p>
            <a:pPr algn="ctr">
              <a:defRPr/>
            </a:pPr>
            <a:r>
              <a:rPr lang="ru-RU" sz="2400" dirty="0"/>
              <a:t>на </a:t>
            </a:r>
            <a:r>
              <a:rPr lang="ru-RU" sz="2400" dirty="0" smtClean="0"/>
              <a:t>2024год</a:t>
            </a:r>
            <a:endParaRPr lang="ru-RU" sz="2400" dirty="0"/>
          </a:p>
          <a:p>
            <a:pPr algn="ctr" fontAlgn="ctr"/>
            <a:r>
              <a:rPr lang="ru-RU" sz="2400" b="1" dirty="0" smtClean="0"/>
              <a:t>1 635,2</a:t>
            </a:r>
          </a:p>
          <a:p>
            <a:pPr algn="ctr">
              <a:defRPr/>
            </a:pPr>
            <a:r>
              <a:rPr lang="ru-RU" sz="2400" dirty="0" smtClean="0"/>
              <a:t>тыс. </a:t>
            </a:r>
            <a:r>
              <a:rPr lang="ru-RU" sz="2400" dirty="0"/>
              <a:t>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22913" y="1787079"/>
            <a:ext cx="6286500" cy="777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составлению протоколов  об административных правонарушениях за счет субвенций из бюджета Санкт-Петербурга</a:t>
            </a:r>
            <a:r>
              <a:rPr lang="ru-RU" sz="1200" dirty="0" smtClean="0"/>
              <a:t> </a:t>
            </a:r>
            <a:r>
              <a:rPr lang="ru-RU" sz="1200" dirty="0"/>
              <a:t>–</a:t>
            </a:r>
            <a:r>
              <a:rPr lang="ru-RU" sz="1200" b="1" dirty="0"/>
              <a:t> </a:t>
            </a:r>
            <a:r>
              <a:rPr lang="ru-RU" sz="1200" b="1" dirty="0" smtClean="0"/>
              <a:t>9,2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18348" y="2924944"/>
            <a:ext cx="6286500" cy="864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организации и осуществлению деятельности по опеке и попечительству за счет субвенций из бюджета 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1 199,7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8348" y="5373216"/>
            <a:ext cx="6286500" cy="780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 по выплате денежных средств на вознаграждение приемным родителям за счет субвенций из бюджета  Санкт-Петербурга – 230,0 тыс. </a:t>
            </a:r>
            <a:r>
              <a:rPr lang="ru-RU" sz="1200" b="1" dirty="0"/>
              <a:t>руб.</a:t>
            </a:r>
          </a:p>
        </p:txBody>
      </p:sp>
      <p:pic>
        <p:nvPicPr>
          <p:cNvPr id="13" name="Рисунок 12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s://img-gorod.ru/upload/iblock/818/818cfe9ccda863d9544434eda25f34a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2044" y="1700808"/>
            <a:ext cx="1008112" cy="1553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http://cleanline-nn.ru/sites/default/files/stoimost-vyvoza-snega-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90156" y="5589240"/>
            <a:ext cx="1536171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http://ukaremsha.rnlomov.pnzreg.ru/files/ustkaremsha_nlomov_pnzreg_ru/555031_opeka_rez_j_bol_p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2164" y="2996952"/>
            <a:ext cx="1505805" cy="1130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518348" y="4005064"/>
            <a:ext cx="6286500" cy="1224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1200" b="1" dirty="0" smtClean="0"/>
              <a:t>Расходы на исполнение государственного полномочия Санкт-Петербурга по выплате денежных средств на содержание ребенка в семье опекуна и приемной семье за счет субвенций из бюджета </a:t>
            </a:r>
            <a:br>
              <a:rPr lang="ru-RU" sz="1200" b="1" dirty="0" smtClean="0"/>
            </a:br>
            <a:r>
              <a:rPr lang="ru-RU" sz="1200" b="1" dirty="0" smtClean="0"/>
              <a:t>Санкт-Петербурга</a:t>
            </a:r>
            <a:r>
              <a:rPr lang="ru-RU" sz="1200" dirty="0" smtClean="0"/>
              <a:t>–</a:t>
            </a:r>
            <a:r>
              <a:rPr lang="ru-RU" sz="1200" b="1" dirty="0" smtClean="0"/>
              <a:t> 196,3  тыс. </a:t>
            </a:r>
            <a:r>
              <a:rPr lang="ru-RU" sz="1200" b="1" dirty="0"/>
              <a:t>руб.</a:t>
            </a:r>
            <a:endParaRPr lang="ru-RU" sz="1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Нина\Desktop\ФОТО дл ябюджета\Бюджет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7748" y="1628800"/>
            <a:ext cx="391201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9600" y="142875"/>
            <a:ext cx="9858375" cy="998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 финансовом управлении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Вертикальный свиток 9"/>
          <p:cNvSpPr/>
          <p:nvPr/>
        </p:nvSpPr>
        <p:spPr>
          <a:xfrm>
            <a:off x="4165600" y="1628800"/>
            <a:ext cx="7715250" cy="2871763"/>
          </a:xfrm>
          <a:prstGeom prst="verticalScroll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dirty="0"/>
              <a:t>Разработчиком презентации «Бюджет для граждан» является </a:t>
            </a:r>
            <a:r>
              <a:rPr lang="ru-RU" dirty="0" smtClean="0"/>
              <a:t>финансово-экономический отдел местной администрации внутригородского муниципального образования города федерального значения Санкт-Петербурга посёлок Тярлево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Основные задачи </a:t>
            </a:r>
            <a:r>
              <a:rPr lang="ru-RU" dirty="0" smtClean="0"/>
              <a:t>отдела:</a:t>
            </a:r>
            <a:endParaRPr lang="ru-RU" dirty="0"/>
          </a:p>
          <a:p>
            <a:pPr>
              <a:lnSpc>
                <a:spcPct val="90000"/>
              </a:lnSpc>
              <a:defRPr/>
            </a:pPr>
            <a:r>
              <a:rPr lang="ru-RU" dirty="0"/>
              <a:t>1. Составление проекта бюджета на очередной финансовый год и плановый период;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2. Организация исполнения бюджета;</a:t>
            </a:r>
          </a:p>
          <a:p>
            <a:pPr>
              <a:lnSpc>
                <a:spcPct val="90000"/>
              </a:lnSpc>
              <a:defRPr/>
            </a:pPr>
            <a:r>
              <a:rPr lang="ru-RU" dirty="0"/>
              <a:t>3. Осуществление финансового контроля за исполнением </a:t>
            </a:r>
            <a:r>
              <a:rPr lang="ru-RU" dirty="0" smtClean="0"/>
              <a:t>бюджета.</a:t>
            </a:r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172863"/>
              </p:ext>
            </p:extLst>
          </p:nvPr>
        </p:nvGraphicFramePr>
        <p:xfrm>
          <a:off x="1450942" y="4672988"/>
          <a:ext cx="8963950" cy="204216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8958"/>
                <a:gridCol w="6034992"/>
              </a:tblGrid>
              <a:tr h="2857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Контактная информация</a:t>
                      </a:r>
                      <a:endParaRPr lang="ru-RU" sz="1400" b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Главный бухгалтер</a:t>
                      </a:r>
                      <a:r>
                        <a:rPr lang="en-US" sz="1400" kern="1200" baseline="0" dirty="0" smtClean="0"/>
                        <a:t>	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Марцулевич Нина Иосифовна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Санкт-Петербург,</a:t>
                      </a:r>
                      <a:r>
                        <a:rPr lang="ru-RU" sz="1400" baseline="0" dirty="0" smtClean="0"/>
                        <a:t> пос. Тярлево, ул. Новая, д.1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Телефон, факс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/>
                        <a:t>8</a:t>
                      </a:r>
                      <a:r>
                        <a:rPr lang="en-US" sz="1400" b="0" baseline="0" dirty="0" smtClean="0"/>
                        <a:t> (812) 466-79-68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205155"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Адрес электронной почты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tyarlevo-spb@mail.ru</a:t>
                      </a:r>
                      <a:endParaRPr lang="ru-RU" sz="1400" b="0" dirty="0"/>
                    </a:p>
                  </a:txBody>
                  <a:tcPr anchor="ctr"/>
                </a:tc>
              </a:tr>
              <a:tr h="4499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Режим работы	</a:t>
                      </a:r>
                    </a:p>
                    <a:p>
                      <a:pPr algn="l"/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baseline="0" dirty="0" smtClean="0"/>
                        <a:t>С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9:00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18:00</a:t>
                      </a:r>
                      <a:r>
                        <a:rPr lang="en-US" sz="1400" kern="1200" baseline="0" dirty="0" smtClean="0"/>
                        <a:t>  </a:t>
                      </a:r>
                      <a:r>
                        <a:rPr lang="ru-RU" sz="1400" kern="1200" baseline="0" dirty="0" smtClean="0"/>
                        <a:t>(пт.</a:t>
                      </a:r>
                      <a:r>
                        <a:rPr lang="en-US" sz="1400" kern="1200" baseline="0" dirty="0" smtClean="0"/>
                        <a:t> </a:t>
                      </a:r>
                      <a:r>
                        <a:rPr lang="ru-RU" sz="1400" kern="1200" baseline="0" dirty="0" smtClean="0"/>
                        <a:t>до 17:</a:t>
                      </a:r>
                      <a:r>
                        <a:rPr lang="en-US" sz="1400" kern="1200" baseline="0" dirty="0" smtClean="0"/>
                        <a:t>00</a:t>
                      </a:r>
                      <a:r>
                        <a:rPr lang="ru-RU" sz="1400" kern="1200" baseline="0" dirty="0" smtClean="0"/>
                        <a:t>)</a:t>
                      </a:r>
                    </a:p>
                    <a:p>
                      <a:pPr algn="l"/>
                      <a:r>
                        <a:rPr lang="ru-RU" sz="1400" kern="1200" baseline="0" dirty="0" smtClean="0"/>
                        <a:t>Перерыв на обед с 13:00 до 13:48 Выходные дни - Сб, Вс</a:t>
                      </a:r>
                      <a:endParaRPr lang="ru-RU" sz="1400" b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Рисунок 11" descr="Tqrlevo_var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Схема 27"/>
          <p:cNvGraphicFramePr/>
          <p:nvPr/>
        </p:nvGraphicFramePr>
        <p:xfrm>
          <a:off x="3070076" y="1556792"/>
          <a:ext cx="6264696" cy="4928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8028" y="260648"/>
            <a:ext cx="7764463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665163" y="1571625"/>
            <a:ext cx="10715625" cy="973138"/>
          </a:xfrm>
          <a:prstGeom prst="rect">
            <a:avLst/>
          </a:prstGeom>
          <a:noFill/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Принцип прозрачности (открытости) бюджетной системы Российской Федерации означает:</a:t>
            </a:r>
            <a:endParaRPr lang="ru-RU" sz="20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2" name="Схема 71"/>
          <p:cNvGraphicFramePr/>
          <p:nvPr/>
        </p:nvGraphicFramePr>
        <p:xfrm>
          <a:off x="2165322" y="1857364"/>
          <a:ext cx="777686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260648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/>
        </p:nvGraphicFramePr>
        <p:xfrm>
          <a:off x="950876" y="1714488"/>
          <a:ext cx="5357850" cy="358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47" name="Picture 2" descr="http://1c-dengi.ru/images/bd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/>
          <a:stretch>
            <a:fillRect/>
          </a:stretch>
        </p:blipFill>
        <p:spPr bwMode="auto">
          <a:xfrm>
            <a:off x="6165850" y="1714500"/>
            <a:ext cx="4214813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Схема 18"/>
          <p:cNvGraphicFramePr/>
          <p:nvPr/>
        </p:nvGraphicFramePr>
        <p:xfrm>
          <a:off x="1522380" y="5643578"/>
          <a:ext cx="9215502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Рисунок 9" descr="Tqrlevo_var16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9996" y="188640"/>
            <a:ext cx="8264525" cy="99853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Основные понятия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нутый угол 10"/>
          <p:cNvSpPr/>
          <p:nvPr/>
        </p:nvSpPr>
        <p:spPr>
          <a:xfrm>
            <a:off x="333772" y="1988840"/>
            <a:ext cx="5256584" cy="3960440"/>
          </a:xfrm>
          <a:prstGeom prst="foldedCorner">
            <a:avLst>
              <a:gd name="adj" fmla="val 46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Проект бюджета </a:t>
            </a:r>
            <a:r>
              <a:rPr lang="ru-RU" sz="1600" dirty="0"/>
              <a:t>муниципального образования </a:t>
            </a:r>
            <a:r>
              <a:rPr lang="ru-RU" sz="1600" dirty="0" smtClean="0"/>
              <a:t>составляется сроком на 3 года – очередной финансовый год и </a:t>
            </a:r>
            <a:r>
              <a:rPr lang="ru-RU" sz="1600" smtClean="0"/>
              <a:t>плановый период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Очередной финансовый год </a:t>
            </a:r>
            <a:r>
              <a:rPr lang="ru-RU" sz="1600" dirty="0"/>
              <a:t>– год, на который составляется проект </a:t>
            </a:r>
            <a:r>
              <a:rPr lang="ru-RU" sz="1600" dirty="0" smtClean="0"/>
              <a:t>бюджет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/>
              <a:t>Плановый период </a:t>
            </a:r>
            <a:r>
              <a:rPr lang="ru-RU" sz="1600" dirty="0"/>
              <a:t>– два финансовых года, следующих за очередным финансовым годом</a:t>
            </a:r>
          </a:p>
        </p:txBody>
      </p:sp>
      <p:sp>
        <p:nvSpPr>
          <p:cNvPr id="15" name="Загнутый угол 14"/>
          <p:cNvSpPr/>
          <p:nvPr/>
        </p:nvSpPr>
        <p:spPr>
          <a:xfrm>
            <a:off x="6382444" y="4797152"/>
            <a:ext cx="5562427" cy="1929383"/>
          </a:xfrm>
          <a:prstGeom prst="foldedCorner">
            <a:avLst>
              <a:gd name="adj" fmla="val 856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/>
              <a:t>Составление проекта бюджета основывается на: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 smtClean="0"/>
              <a:t>Бюджетном </a:t>
            </a:r>
            <a:r>
              <a:rPr lang="ru-RU" sz="1500" dirty="0"/>
              <a:t>послании Губернатора </a:t>
            </a:r>
            <a:r>
              <a:rPr lang="ru-RU" sz="1500" dirty="0" smtClean="0"/>
              <a:t>Санкт-Петербурга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Прогнозе социально-экономического </a:t>
            </a:r>
            <a:r>
              <a:rPr lang="ru-RU" sz="1500" dirty="0" smtClean="0"/>
              <a:t>развития</a:t>
            </a:r>
            <a:endParaRPr lang="ru-RU" sz="1500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Основных </a:t>
            </a:r>
            <a:r>
              <a:rPr lang="ru-RU" sz="1500" dirty="0" smtClean="0"/>
              <a:t>направлениях </a:t>
            </a:r>
            <a:r>
              <a:rPr lang="ru-RU" sz="1500" dirty="0"/>
              <a:t>бюджетной </a:t>
            </a:r>
            <a:r>
              <a:rPr lang="ru-RU" sz="1500" dirty="0" smtClean="0"/>
              <a:t>политики и налоговой </a:t>
            </a:r>
            <a:r>
              <a:rPr lang="ru-RU" sz="1500" dirty="0"/>
              <a:t>политики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500" dirty="0"/>
              <a:t>Муниципальных </a:t>
            </a:r>
            <a:r>
              <a:rPr lang="ru-RU" sz="1500" dirty="0" smtClean="0"/>
              <a:t>программах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500" dirty="0"/>
          </a:p>
        </p:txBody>
      </p:sp>
      <p:pic>
        <p:nvPicPr>
          <p:cNvPr id="10" name="Рисунок 9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Нина\Desktop\ФОТО дл ябюджета\DyOHaAMX0AAuOW1.jpg 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2444" y="1556792"/>
            <a:ext cx="5544616" cy="27971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Прямоугольник 5"/>
          <p:cNvSpPr>
            <a:spLocks noChangeArrowheads="1"/>
          </p:cNvSpPr>
          <p:nvPr/>
        </p:nvSpPr>
        <p:spPr bwMode="auto">
          <a:xfrm>
            <a:off x="1022350" y="1571625"/>
            <a:ext cx="102568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Euphemia" pitchFamily="34" charset="0"/>
              </a:rPr>
              <a:t>Составление, рассмотрение и утверждение бюджета</a:t>
            </a:r>
          </a:p>
          <a:p>
            <a:pPr algn="ctr"/>
            <a:r>
              <a:rPr lang="ru-RU" sz="2000" b="1" dirty="0" smtClean="0"/>
              <a:t>на 2024 год и на плановый период 2025 и 2026 годов </a:t>
            </a:r>
            <a:r>
              <a:rPr lang="ru-RU" sz="2000" b="1" dirty="0" smtClean="0">
                <a:latin typeface="Euphemia" pitchFamily="34" charset="0"/>
              </a:rPr>
              <a:t>:</a:t>
            </a:r>
            <a:endParaRPr lang="ru-RU" sz="2000" b="1" dirty="0">
              <a:latin typeface="Euphemia" pitchFamily="34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 flipH="1">
            <a:off x="117747" y="2357438"/>
            <a:ext cx="3619227" cy="428625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Составление проекта 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Ответственные исполнители, порядок и сроки по составлению проекта бюджета определены </a:t>
            </a:r>
            <a:r>
              <a:rPr lang="ru-RU" sz="1600" dirty="0" smtClean="0">
                <a:latin typeface="Euphemia (Основной текст)"/>
              </a:rPr>
              <a:t>распоряжением Местной Администрации муниципального образования посёлок Тярлево от 06.09.2022 № 11</a:t>
            </a:r>
            <a:endParaRPr lang="ru-RU" sz="1600" dirty="0">
              <a:latin typeface="Euphemia (Основной текст)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Непосредственное составление проекта бюджета осуществляет </a:t>
            </a:r>
            <a:r>
              <a:rPr lang="ru-RU" sz="1600" dirty="0" smtClean="0">
                <a:latin typeface="Euphemia (Основной текст)"/>
              </a:rPr>
              <a:t>Финансово-экономический отдел Местной Администрации муниципального образования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0" name="Вертикальный свиток 9"/>
          <p:cNvSpPr/>
          <p:nvPr/>
        </p:nvSpPr>
        <p:spPr>
          <a:xfrm flipH="1">
            <a:off x="3862164" y="2420888"/>
            <a:ext cx="4429125" cy="2880320"/>
          </a:xfrm>
          <a:prstGeom prst="verticalScroll">
            <a:avLst>
              <a:gd name="adj" fmla="val 339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/>
              <a:t>Рассмотрение проекта бюджета</a:t>
            </a:r>
            <a:r>
              <a:rPr lang="ru-RU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Euphemia (Основной текст)"/>
              </a:rPr>
              <a:t>•</a:t>
            </a:r>
            <a:r>
              <a:rPr lang="ru-RU" sz="1600" dirty="0">
                <a:latin typeface="Euphemia (Основной текст)"/>
              </a:rPr>
              <a:t>Проект бюджета представлен на рассмотрение </a:t>
            </a:r>
            <a:r>
              <a:rPr lang="ru-RU" sz="1600" dirty="0" smtClean="0">
                <a:latin typeface="Euphemia (Основной текст)"/>
              </a:rPr>
              <a:t>Муниципального совета </a:t>
            </a:r>
            <a:r>
              <a:rPr lang="ru-RU" sz="1600" dirty="0">
                <a:latin typeface="Euphemia (Основной текст)"/>
              </a:rPr>
              <a:t>2</a:t>
            </a:r>
            <a:r>
              <a:rPr lang="ru-RU" sz="1600" dirty="0" smtClean="0">
                <a:latin typeface="Euphemia (Основной текст)"/>
              </a:rPr>
              <a:t>7.10.2023;</a:t>
            </a:r>
            <a:endParaRPr lang="ru-RU" sz="1600" dirty="0">
              <a:latin typeface="Euphemia (Основной текст)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•В </a:t>
            </a:r>
            <a:r>
              <a:rPr lang="ru-RU" sz="1600" dirty="0" smtClean="0">
                <a:latin typeface="Euphemia (Основной текст)"/>
              </a:rPr>
              <a:t>октябре-ноябре </a:t>
            </a:r>
            <a:r>
              <a:rPr lang="ru-RU" sz="1600" dirty="0">
                <a:latin typeface="Euphemia (Основной текст)"/>
              </a:rPr>
              <a:t>проект </a:t>
            </a:r>
            <a:r>
              <a:rPr lang="ru-RU" sz="1600" dirty="0" smtClean="0">
                <a:latin typeface="Euphemia (Основной текст)"/>
              </a:rPr>
              <a:t>бюджета был рассмотрен </a:t>
            </a:r>
            <a:r>
              <a:rPr lang="ru-RU" sz="1600" dirty="0">
                <a:latin typeface="Euphemia (Основной текст)"/>
              </a:rPr>
              <a:t>депутатами на </a:t>
            </a:r>
            <a:r>
              <a:rPr lang="ru-RU" sz="1600" dirty="0" smtClean="0">
                <a:latin typeface="Euphemia (Основной текст)"/>
              </a:rPr>
              <a:t>заседании Муниципального совета и на </a:t>
            </a:r>
            <a:r>
              <a:rPr lang="ru-RU" sz="1600" dirty="0">
                <a:latin typeface="Euphemia (Основной текст)"/>
              </a:rPr>
              <a:t>публичных </a:t>
            </a:r>
            <a:r>
              <a:rPr lang="ru-RU" sz="1600" dirty="0" smtClean="0">
                <a:latin typeface="Euphemia (Основной текст)"/>
              </a:rPr>
              <a:t>слушаниях.</a:t>
            </a:r>
            <a:endParaRPr lang="ru-RU" sz="1600" dirty="0">
              <a:latin typeface="Euphemia (Основной текст)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 flipH="1">
            <a:off x="8614692" y="2420888"/>
            <a:ext cx="3429000" cy="1944216"/>
          </a:xfrm>
          <a:prstGeom prst="verticalScroll">
            <a:avLst>
              <a:gd name="adj" fmla="val 66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u="sng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/>
              <a:t>Утверждение </a:t>
            </a:r>
            <a:r>
              <a:rPr lang="ru-RU" b="1" u="sng" dirty="0"/>
              <a:t>бюджета</a:t>
            </a:r>
            <a:r>
              <a:rPr lang="ru-RU" sz="1600" b="1" u="sng" dirty="0" smtClean="0"/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Euphemia (Основной текст)"/>
              </a:rPr>
              <a:t>Бюджет </a:t>
            </a:r>
            <a:r>
              <a:rPr lang="ru-RU" sz="1600" dirty="0" smtClean="0">
                <a:latin typeface="Euphemia (Основной текст)"/>
              </a:rPr>
              <a:t>МО на 2024 год и на плановый период 2025 и 2026 годов утвержден решением  Муниципального Совета от 06.12.2023 года №29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349996" y="188640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atin typeface="+mj-lt"/>
                <a:ea typeface="+mj-ea"/>
                <a:cs typeface="+mj-cs"/>
              </a:rPr>
              <a:t>Основные понятия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pic>
        <p:nvPicPr>
          <p:cNvPr id="12" name="Рисунок 11" descr="Tqrlevo_var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88825" cy="1484313"/>
          </a:xfrm>
          <a:prstGeom prst="rect">
            <a:avLst/>
          </a:prstGeom>
          <a:gradFill>
            <a:gsLst>
              <a:gs pos="73000">
                <a:srgbClr val="FF99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1484313"/>
            <a:ext cx="12188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>
          <a:xfrm>
            <a:off x="2638028" y="332656"/>
            <a:ext cx="8264525" cy="9985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 fontScale="70000" lnSpcReduction="20000"/>
          </a:bodyPr>
          <a:lstStyle/>
          <a:p>
            <a:pPr algn="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smtClean="0">
                <a:latin typeface="+mj-lt"/>
                <a:ea typeface="+mj-ea"/>
                <a:cs typeface="+mj-cs"/>
              </a:rPr>
              <a:t>График подготовки бюджета</a:t>
            </a:r>
            <a:endParaRPr lang="ru-RU" sz="6000" b="1" dirty="0">
              <a:solidFill>
                <a:schemeClr val="bg1"/>
              </a:solidFill>
              <a:latin typeface="Euphemia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477789" y="1844824"/>
          <a:ext cx="11449272" cy="4292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 descr="Tqrlevo_var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96" y="188640"/>
            <a:ext cx="864096" cy="1152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80110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7333743-6C97-419E-BA07-3CBF19F59E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2674</Words>
  <Application>Microsoft Office PowerPoint</Application>
  <PresentationFormat>Произвольный</PresentationFormat>
  <Paragraphs>570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 Unicode MS</vt:lpstr>
      <vt:lpstr>Arial</vt:lpstr>
      <vt:lpstr>Arial Narrow</vt:lpstr>
      <vt:lpstr>Calibri</vt:lpstr>
      <vt:lpstr>Euphemia</vt:lpstr>
      <vt:lpstr>Euphemia (Основной текст)</vt:lpstr>
      <vt:lpstr>Times New Roman</vt:lpstr>
      <vt:lpstr>Wingdings</vt:lpstr>
      <vt:lpstr>TS102801109</vt:lpstr>
      <vt:lpstr>Презентация PowerPoint</vt:lpstr>
      <vt:lpstr>Презентация PowerPoint</vt:lpstr>
      <vt:lpstr>Депутаты муниципального совета внутригородского муниципального образования Санкт-Петербурга шестого созыва</vt:lpstr>
      <vt:lpstr>Основные понятия</vt:lpstr>
      <vt:lpstr>Основные понятия</vt:lpstr>
      <vt:lpstr>Основные понятия</vt:lpstr>
      <vt:lpstr>Основные понятия</vt:lpstr>
      <vt:lpstr>Презентация PowerPoint</vt:lpstr>
      <vt:lpstr>Презентация PowerPoint</vt:lpstr>
      <vt:lpstr>Публичные слушания </vt:lpstr>
      <vt:lpstr>Показатели  социально-экономического развития</vt:lpstr>
      <vt:lpstr>Прогноз социально-экономического развития</vt:lpstr>
      <vt:lpstr>Основные характеристики бюджета,  тыс.руб.</vt:lpstr>
      <vt:lpstr>Доходы бюджета</vt:lpstr>
      <vt:lpstr>Нормативы отчислений в бюджет муниципального образования посёлок Тярлево</vt:lpstr>
      <vt:lpstr>Структура доходов бюджета 2024 </vt:lpstr>
      <vt:lpstr>Структура налоговых и неналоговых доходов бюджета 2024</vt:lpstr>
      <vt:lpstr>Структура безвозмездных поступлений </vt:lpstr>
      <vt:lpstr>Расходы бюджета</vt:lpstr>
      <vt:lpstr>Структура расходов бюджета</vt:lpstr>
      <vt:lpstr>Расходы бюджета</vt:lpstr>
      <vt:lpstr>Расходы на образование</vt:lpstr>
      <vt:lpstr>Структура расходов на образование</vt:lpstr>
      <vt:lpstr>Расходы на культуру</vt:lpstr>
      <vt:lpstr>Расходы на культуру</vt:lpstr>
      <vt:lpstr>Расходы на физическую культуру и спорт</vt:lpstr>
      <vt:lpstr>Расходы на национальную экономику</vt:lpstr>
      <vt:lpstr>Расходы на национальную экономику</vt:lpstr>
      <vt:lpstr>Расходы на жилищно-коммунальное хозяйство</vt:lpstr>
      <vt:lpstr>Расходы на жилищно-коммунальное хозяйство</vt:lpstr>
      <vt:lpstr>Расходы на жилищно-коммунальное хозяйство</vt:lpstr>
      <vt:lpstr>Межбюджетные отношения</vt:lpstr>
      <vt:lpstr>Межбюджетные трансферты</vt:lpstr>
      <vt:lpstr>Межбюджетные трансферты, тыс.руб.</vt:lpstr>
      <vt:lpstr>Межбюджетные трансферты</vt:lpstr>
      <vt:lpstr>О финансовом управлении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2014-02-18T11:56:24Z</dcterms:created>
  <dcterms:modified xsi:type="dcterms:W3CDTF">2024-07-25T07:31:56Z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