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charts/chart57.xml" ContentType="application/vnd.openxmlformats-officedocument.drawingml.chart+xml"/>
  <Override PartName="/ppt/slides/slide36.xml" ContentType="application/vnd.openxmlformats-officedocument.presentationml.slide+xml"/>
  <Override PartName="/ppt/charts/chart46.xml" ContentType="application/vnd.openxmlformats-officedocument.drawingml.char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charts/chart35.xml" ContentType="application/vnd.openxmlformats-officedocument.drawingml.char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charts/chart60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31.xml" ContentType="application/vnd.openxmlformats-officedocument.drawingml.char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colors8.xml" ContentType="application/vnd.openxmlformats-officedocument.drawingml.diagramColors+xml"/>
  <Override PartName="/ppt/notesSlides/notesSlide30.xml" ContentType="application/vnd.openxmlformats-officedocument.presentationml.notesSlide+xml"/>
  <Override PartName="/ppt/charts/style9.xml" ContentType="application/vnd.ms-office.chart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Default Extension="xlsx" ContentType="application/vnd.openxmlformats-officedocument.spreadsheetml.sheet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charts/chart29.xml" ContentType="application/vnd.openxmlformats-officedocument.drawingml.chart+xml"/>
  <Override PartName="/ppt/charts/chart58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charts/chart36.xml" ContentType="application/vnd.openxmlformats-officedocument.drawingml.chart+xml"/>
  <Override PartName="/ppt/charts/chart47.xml" ContentType="application/vnd.openxmlformats-officedocument.drawingml.chart+xml"/>
  <Override PartName="/ppt/notesSlides/notesSlide39.xml" ContentType="application/vnd.openxmlformats-officedocument.presentationml.notesSlide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charts/chart54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charts/chart14.xml" ContentType="application/vnd.openxmlformats-officedocument.drawingml.chart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ppt/charts/chart61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charts/chart50.xml" ContentType="application/vnd.openxmlformats-officedocument.drawingml.char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diagrams/drawing8.xml" ContentType="application/vnd.ms-office.drawingml.diagramDrawing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quickStyle8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charts/chart59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charts/chart48.xml" ContentType="application/vnd.openxmlformats-officedocument.drawingml.char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charts/chart55.xml" ContentType="application/vnd.openxmlformats-officedocument.drawingml.char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charts/chart26.xml" ContentType="application/vnd.openxmlformats-officedocument.drawingml.chart+xml"/>
  <Override PartName="/ppt/charts/chart44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charts/chart51.xml" ContentType="application/vnd.openxmlformats-officedocument.drawingml.chart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charts/chart62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40.xml" ContentType="application/vnd.openxmlformats-officedocument.drawingml.chart+xml"/>
  <Override PartName="/ppt/notesSlides/notesSlide32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style7.xml" ContentType="application/vnd.ms-office.chart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3.xml" ContentType="application/vnd.ms-office.chartstyl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charts/chart49.xml" ContentType="application/vnd.openxmlformats-officedocument.drawingml.chart+xml"/>
  <Override PartName="/ppt/charts/colors9.xml" ContentType="application/vnd.ms-office.chartcolor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charts/chart56.xml" ContentType="application/vnd.openxmlformats-officedocument.drawingml.char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charts/chart45.xml" ContentType="application/vnd.openxmlformats-officedocument.drawingml.chart+xml"/>
  <Override PartName="/ppt/diagrams/layout8.xml" ContentType="application/vnd.openxmlformats-officedocument.drawingml.diagram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charts/chart23.xml" ContentType="application/vnd.openxmlformats-officedocument.drawingml.chart+xml"/>
  <Override PartName="/ppt/charts/chart52.xml" ContentType="application/vnd.openxmlformats-officedocument.drawingml.chart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charts/chart39.xml" ContentType="application/vnd.openxmlformats-officedocument.drawingml.chart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charts/chart28.xml" ContentType="application/vnd.openxmlformats-officedocument.drawingml.chart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charts/chart53.xml" ContentType="application/vnd.openxmlformats-officedocument.drawingml.chart+xml"/>
  <Override PartName="/ppt/slides/slide32.xml" ContentType="application/vnd.openxmlformats-officedocument.presentationml.slide+xml"/>
  <Override PartName="/ppt/charts/chart42.xml" ContentType="application/vnd.openxmlformats-officedocument.drawingml.chart+xml"/>
  <Override PartName="/ppt/notesSlides/notesSlide3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2"/>
  </p:notesMasterIdLst>
  <p:handoutMasterIdLst>
    <p:handoutMasterId r:id="rId43"/>
  </p:handoutMasterIdLst>
  <p:sldIdLst>
    <p:sldId id="257" r:id="rId3"/>
    <p:sldId id="310" r:id="rId4"/>
    <p:sldId id="326" r:id="rId5"/>
    <p:sldId id="288" r:id="rId6"/>
    <p:sldId id="311" r:id="rId7"/>
    <p:sldId id="286" r:id="rId8"/>
    <p:sldId id="289" r:id="rId9"/>
    <p:sldId id="312" r:id="rId10"/>
    <p:sldId id="320" r:id="rId11"/>
    <p:sldId id="313" r:id="rId12"/>
    <p:sldId id="314" r:id="rId13"/>
    <p:sldId id="264" r:id="rId14"/>
    <p:sldId id="266" r:id="rId15"/>
    <p:sldId id="267" r:id="rId16"/>
    <p:sldId id="268" r:id="rId17"/>
    <p:sldId id="269" r:id="rId18"/>
    <p:sldId id="270" r:id="rId19"/>
    <p:sldId id="323" r:id="rId20"/>
    <p:sldId id="273" r:id="rId21"/>
    <p:sldId id="321" r:id="rId22"/>
    <p:sldId id="274" r:id="rId23"/>
    <p:sldId id="275" r:id="rId24"/>
    <p:sldId id="276" r:id="rId25"/>
    <p:sldId id="278" r:id="rId26"/>
    <p:sldId id="298" r:id="rId27"/>
    <p:sldId id="301" r:id="rId28"/>
    <p:sldId id="302" r:id="rId29"/>
    <p:sldId id="281" r:id="rId30"/>
    <p:sldId id="282" r:id="rId31"/>
    <p:sldId id="325" r:id="rId32"/>
    <p:sldId id="303" r:id="rId33"/>
    <p:sldId id="283" r:id="rId34"/>
    <p:sldId id="305" r:id="rId35"/>
    <p:sldId id="318" r:id="rId36"/>
    <p:sldId id="284" r:id="rId37"/>
    <p:sldId id="285" r:id="rId38"/>
    <p:sldId id="307" r:id="rId39"/>
    <p:sldId id="308" r:id="rId40"/>
    <p:sldId id="287" r:id="rId41"/>
  </p:sldIdLst>
  <p:sldSz cx="12188825" cy="6858000"/>
  <p:notesSz cx="6669088" cy="9896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1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FF99"/>
    <a:srgbClr val="FF9900"/>
    <a:srgbClr val="FFCC66"/>
    <a:srgbClr val="FFFFCC"/>
    <a:srgbClr val="00CC99"/>
    <a:srgbClr val="FF99FF"/>
    <a:srgbClr val="00FFFF"/>
    <a:srgbClr val="0000FF"/>
    <a:srgbClr val="66CCFF"/>
    <a:srgbClr val="FFCC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6739" autoAdjust="0"/>
  </p:normalViewPr>
  <p:slideViewPr>
    <p:cSldViewPr>
      <p:cViewPr>
        <p:scale>
          <a:sx n="80" d="100"/>
          <a:sy n="80" d="100"/>
        </p:scale>
        <p:origin x="-754" y="-192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2010" y="60"/>
      </p:cViewPr>
      <p:guideLst>
        <p:guide orient="horz" pos="3117"/>
        <p:guide pos="210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41;&#1070;&#1044;&#1046;&#1045;&#1058;%20&#1044;&#1051;&#1071;%20&#1043;&#1056;&#1040;&#1046;&#1044;&#1040;&#1053;\&#1041;&#1102;&#1076;&#1078;&#1077;&#1090;%20&#1057;&#1043;&#1054;%20&#1087;&#1088;&#1086;&#1077;&#1082;&#1090;%202015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5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41;&#1070;&#1044;&#1046;&#1045;&#1058;%20&#1044;&#1051;&#1071;%20&#1043;&#1056;&#1040;&#1046;&#1044;&#1040;&#1053;\&#1041;&#1102;&#1076;&#1078;&#1077;&#1090;%20&#1057;&#1043;&#1054;%20&#1087;&#1088;&#1086;&#1077;&#1082;&#1090;%202015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5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41;&#1070;&#1044;&#1046;&#1045;&#1058;%20&#1044;&#1051;&#1071;%20&#1043;&#1056;&#1040;&#1046;&#1044;&#1040;&#1053;\&#1041;&#1102;&#1076;&#1078;&#1077;&#1090;%20&#1057;&#1043;&#1054;%20&#1087;&#1088;&#1086;&#1077;&#1082;&#1090;%202015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5.xls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41;&#1070;&#1044;&#1046;&#1045;&#1058;%20&#1044;&#1051;&#1071;%20&#1043;&#1056;&#1040;&#1046;&#1044;&#1040;&#1053;\&#1041;&#1102;&#1076;&#1078;&#1077;&#1090;%20&#1057;&#1043;&#1054;%20&#1087;&#1088;&#1086;&#1077;&#1082;&#1090;%202015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5.xls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41;&#1070;&#1044;&#1046;&#1045;&#1058;%20&#1044;&#1051;&#1071;%20&#1043;&#1056;&#1040;&#1046;&#1044;&#1040;&#1053;\&#1041;&#1102;&#1076;&#1078;&#1077;&#1090;%20&#1057;&#1043;&#1054;%20&#1087;&#1088;&#1086;&#1077;&#1082;&#1090;%202015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5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41;&#1070;&#1044;&#1046;&#1045;&#1058;%20&#1044;&#1051;&#1071;%20&#1043;&#1056;&#1040;&#1046;&#1044;&#1040;&#1053;\&#1041;&#1102;&#1076;&#1078;&#1077;&#1090;%20&#1057;&#1043;&#1054;%20&#1087;&#1088;&#1086;&#1077;&#1082;&#1090;%202015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5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262\Documents\&#1076;&#1086;&#1093;&#1086;&#1076;&#1099;%20&#1073;&#1102;&#1076;&#1078;&#1077;&#1090;%20&#1076;&#1083;&#1103;%20&#1075;&#1088;&#1072;&#1078;&#1076;&#1072;&#1085;%202016\&#1076;&#1080;&#1072;&#1075;&#1088;&#1072;&#1084;&#1084;&#1099;%20&#1080;%20&#1090;&#1072;&#1073;&#1083;&#1080;&#1094;&#1099;%20&#1076;&#1083;&#1103;%20&#1073;&#1102;&#1076;&#1078;&#1077;&#1090;&#1072;%20&#1076;&#1083;&#1103;%20&#1075;&#1088;&#1072;&#1078;&#1076;&#1072;&#1085;%20&#1053;&#1072;%2001.01.2016.xls" TargetMode="External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56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2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59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Office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60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Office_Excel5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381019</c:v>
                </c:pt>
                <c:pt idx="1">
                  <c:v>11613</c:v>
                </c:pt>
                <c:pt idx="2">
                  <c:v>23509</c:v>
                </c:pt>
                <c:pt idx="3">
                  <c:v>16946</c:v>
                </c:pt>
                <c:pt idx="4">
                  <c:v>4318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0.87108972233972326</c:v>
                </c:pt>
                <c:pt idx="1">
                  <c:v>2.6549765091848542E-2</c:v>
                </c:pt>
                <c:pt idx="2">
                  <c:v>5.3746527817469934E-2</c:v>
                </c:pt>
                <c:pt idx="3">
                  <c:v>3.8742126861832843E-2</c:v>
                </c:pt>
                <c:pt idx="4">
                  <c:v>9.8718578891419887E-3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381019</c:v>
                </c:pt>
                <c:pt idx="1">
                  <c:v>11613</c:v>
                </c:pt>
                <c:pt idx="2">
                  <c:v>23509</c:v>
                </c:pt>
                <c:pt idx="3">
                  <c:v>16946</c:v>
                </c:pt>
                <c:pt idx="4">
                  <c:v>4318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0.87108972233972382</c:v>
                </c:pt>
                <c:pt idx="1">
                  <c:v>2.6549765091848514E-2</c:v>
                </c:pt>
                <c:pt idx="2">
                  <c:v>5.3746527817469122E-2</c:v>
                </c:pt>
                <c:pt idx="3">
                  <c:v>3.8742126861832843E-2</c:v>
                </c:pt>
                <c:pt idx="4">
                  <c:v>9.8718578891417268E-3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3248</c:v>
                </c:pt>
                <c:pt idx="1">
                  <c:v>44964</c:v>
                </c:pt>
                <c:pt idx="2">
                  <c:v>5505</c:v>
                </c:pt>
                <c:pt idx="3">
                  <c:v>7164</c:v>
                </c:pt>
                <c:pt idx="4">
                  <c:v>3659</c:v>
                </c:pt>
                <c:pt idx="5">
                  <c:v>2162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4.8694192078198556E-2</c:v>
                </c:pt>
                <c:pt idx="1">
                  <c:v>0.6741027255554557</c:v>
                </c:pt>
                <c:pt idx="2">
                  <c:v>8.2531258433030524E-2</c:v>
                </c:pt>
                <c:pt idx="3">
                  <c:v>0.10740307636952416</c:v>
                </c:pt>
                <c:pt idx="4">
                  <c:v>5.4855926359031436E-2</c:v>
                </c:pt>
                <c:pt idx="5">
                  <c:v>3.2412821204761473E-2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9654</c:v>
                </c:pt>
                <c:pt idx="1">
                  <c:v>175418.5</c:v>
                </c:pt>
                <c:pt idx="2">
                  <c:v>415712.6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1.6068973747850941E-2</c:v>
                </c:pt>
                <c:pt idx="1">
                  <c:v>0.29198210807825592</c:v>
                </c:pt>
                <c:pt idx="2">
                  <c:v>0.69194891817391735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344265</c:v>
                </c:pt>
                <c:pt idx="1">
                  <c:v>4858</c:v>
                </c:pt>
                <c:pt idx="2">
                  <c:v>22217</c:v>
                </c:pt>
                <c:pt idx="3">
                  <c:v>13263</c:v>
                </c:pt>
                <c:pt idx="4">
                  <c:v>4752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0.88419308856955769</c:v>
                </c:pt>
                <c:pt idx="1">
                  <c:v>1.2477045369906639E-2</c:v>
                </c:pt>
                <c:pt idx="2">
                  <c:v>5.7061036842984934E-2</c:v>
                </c:pt>
                <c:pt idx="3">
                  <c:v>3.4064028970990486E-2</c:v>
                </c:pt>
                <c:pt idx="4">
                  <c:v>1.220480024656195E-2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4009</c:v>
                </c:pt>
                <c:pt idx="1">
                  <c:v>56264</c:v>
                </c:pt>
                <c:pt idx="2">
                  <c:v>5300</c:v>
                </c:pt>
                <c:pt idx="3">
                  <c:v>2305</c:v>
                </c:pt>
                <c:pt idx="4">
                  <c:v>2393</c:v>
                </c:pt>
                <c:pt idx="5">
                  <c:v>3000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5.4714689304091978E-2</c:v>
                </c:pt>
                <c:pt idx="1">
                  <c:v>0.76788906934530765</c:v>
                </c:pt>
                <c:pt idx="2">
                  <c:v>7.2334211352378316E-2</c:v>
                </c:pt>
                <c:pt idx="3">
                  <c:v>3.1458557956080845E-2</c:v>
                </c:pt>
                <c:pt idx="4">
                  <c:v>3.2659578823818612E-2</c:v>
                </c:pt>
                <c:pt idx="5">
                  <c:v>4.0943893218326484E-2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9284</c:v>
                </c:pt>
                <c:pt idx="1">
                  <c:v>276872.3</c:v>
                </c:pt>
                <c:pt idx="2">
                  <c:v>452929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1.2561472945003781E-2</c:v>
                </c:pt>
                <c:pt idx="1">
                  <c:v>0.37461481103738076</c:v>
                </c:pt>
                <c:pt idx="2">
                  <c:v>0.61282371601762364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344265</c:v>
                </c:pt>
                <c:pt idx="1">
                  <c:v>4858</c:v>
                </c:pt>
                <c:pt idx="2">
                  <c:v>22217</c:v>
                </c:pt>
                <c:pt idx="3">
                  <c:v>13263</c:v>
                </c:pt>
                <c:pt idx="4">
                  <c:v>4752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0.88419308856955769</c:v>
                </c:pt>
                <c:pt idx="1">
                  <c:v>1.2477045369906639E-2</c:v>
                </c:pt>
                <c:pt idx="2">
                  <c:v>5.7061036842984934E-2</c:v>
                </c:pt>
                <c:pt idx="3">
                  <c:v>3.4064028970990486E-2</c:v>
                </c:pt>
                <c:pt idx="4">
                  <c:v>1.220480024656195E-2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4009</c:v>
                </c:pt>
                <c:pt idx="1">
                  <c:v>56264</c:v>
                </c:pt>
                <c:pt idx="2">
                  <c:v>5300</c:v>
                </c:pt>
                <c:pt idx="3">
                  <c:v>2305</c:v>
                </c:pt>
                <c:pt idx="4">
                  <c:v>2393</c:v>
                </c:pt>
                <c:pt idx="5">
                  <c:v>3000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5.4714689304091978E-2</c:v>
                </c:pt>
                <c:pt idx="1">
                  <c:v>0.76788906934530765</c:v>
                </c:pt>
                <c:pt idx="2">
                  <c:v>7.2334211352378316E-2</c:v>
                </c:pt>
                <c:pt idx="3">
                  <c:v>3.1458557956080845E-2</c:v>
                </c:pt>
                <c:pt idx="4">
                  <c:v>3.2659578823818612E-2</c:v>
                </c:pt>
                <c:pt idx="5">
                  <c:v>4.0943893218326484E-2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9284</c:v>
                </c:pt>
                <c:pt idx="1">
                  <c:v>276872.3</c:v>
                </c:pt>
                <c:pt idx="2">
                  <c:v>452929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1.2561472945003781E-2</c:v>
                </c:pt>
                <c:pt idx="1">
                  <c:v>0.37461481103738076</c:v>
                </c:pt>
                <c:pt idx="2">
                  <c:v>0.61282371601762364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431441</c:v>
                </c:pt>
                <c:pt idx="1">
                  <c:v>5545</c:v>
                </c:pt>
                <c:pt idx="2">
                  <c:v>25695</c:v>
                </c:pt>
                <c:pt idx="3">
                  <c:v>14759</c:v>
                </c:pt>
                <c:pt idx="4">
                  <c:v>5103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0.89409855701979846</c:v>
                </c:pt>
                <c:pt idx="1">
                  <c:v>1.1491203892710081E-2</c:v>
                </c:pt>
                <c:pt idx="2">
                  <c:v>5.3249140491106246E-2</c:v>
                </c:pt>
                <c:pt idx="3">
                  <c:v>3.0585875248424096E-2</c:v>
                </c:pt>
                <c:pt idx="4">
                  <c:v>1.0575223347971062E-2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3248</c:v>
                </c:pt>
                <c:pt idx="1">
                  <c:v>44964</c:v>
                </c:pt>
                <c:pt idx="2">
                  <c:v>5505</c:v>
                </c:pt>
                <c:pt idx="3">
                  <c:v>7164</c:v>
                </c:pt>
                <c:pt idx="4">
                  <c:v>3659</c:v>
                </c:pt>
                <c:pt idx="5">
                  <c:v>2162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4.8694192078198556E-2</c:v>
                </c:pt>
                <c:pt idx="1">
                  <c:v>0.6741027255554557</c:v>
                </c:pt>
                <c:pt idx="2">
                  <c:v>8.2531258433030524E-2</c:v>
                </c:pt>
                <c:pt idx="3">
                  <c:v>0.10740307636952416</c:v>
                </c:pt>
                <c:pt idx="4">
                  <c:v>5.485592635903138E-2</c:v>
                </c:pt>
                <c:pt idx="5">
                  <c:v>3.2412821204761473E-2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6263</c:v>
                </c:pt>
                <c:pt idx="1">
                  <c:v>70011</c:v>
                </c:pt>
                <c:pt idx="2">
                  <c:v>1660</c:v>
                </c:pt>
                <c:pt idx="3">
                  <c:v>886</c:v>
                </c:pt>
                <c:pt idx="4">
                  <c:v>5791</c:v>
                </c:pt>
                <c:pt idx="5">
                  <c:v>3560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7.1032425627473902E-2</c:v>
                </c:pt>
                <c:pt idx="1">
                  <c:v>0.79403658799378452</c:v>
                </c:pt>
                <c:pt idx="2">
                  <c:v>1.8827051978541696E-2</c:v>
                </c:pt>
                <c:pt idx="3">
                  <c:v>1.0048655453607207E-2</c:v>
                </c:pt>
                <c:pt idx="4">
                  <c:v>6.567919157092468E-2</c:v>
                </c:pt>
                <c:pt idx="5">
                  <c:v>4.0376087375667738E-2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5177</c:v>
                </c:pt>
                <c:pt idx="1">
                  <c:v>113812</c:v>
                </c:pt>
                <c:pt idx="2">
                  <c:v>511695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8.2085481794369527E-3</c:v>
                </c:pt>
                <c:pt idx="1">
                  <c:v>0.18045804237938748</c:v>
                </c:pt>
                <c:pt idx="2">
                  <c:v>0.81133340944117815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431441</c:v>
                </c:pt>
                <c:pt idx="1">
                  <c:v>5545</c:v>
                </c:pt>
                <c:pt idx="2">
                  <c:v>25695</c:v>
                </c:pt>
                <c:pt idx="3">
                  <c:v>14759</c:v>
                </c:pt>
                <c:pt idx="4">
                  <c:v>5103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0.89409855701979846</c:v>
                </c:pt>
                <c:pt idx="1">
                  <c:v>1.1491203892710081E-2</c:v>
                </c:pt>
                <c:pt idx="2">
                  <c:v>5.3249140491106246E-2</c:v>
                </c:pt>
                <c:pt idx="3">
                  <c:v>3.0585875248424096E-2</c:v>
                </c:pt>
                <c:pt idx="4">
                  <c:v>1.0575223347971062E-2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6263</c:v>
                </c:pt>
                <c:pt idx="1">
                  <c:v>70011</c:v>
                </c:pt>
                <c:pt idx="2">
                  <c:v>1660</c:v>
                </c:pt>
                <c:pt idx="3">
                  <c:v>886</c:v>
                </c:pt>
                <c:pt idx="4">
                  <c:v>5791</c:v>
                </c:pt>
                <c:pt idx="5">
                  <c:v>3560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7.1032425627473902E-2</c:v>
                </c:pt>
                <c:pt idx="1">
                  <c:v>0.79403658799378452</c:v>
                </c:pt>
                <c:pt idx="2">
                  <c:v>1.8827051978541696E-2</c:v>
                </c:pt>
                <c:pt idx="3">
                  <c:v>1.0048655453607207E-2</c:v>
                </c:pt>
                <c:pt idx="4">
                  <c:v>6.567919157092468E-2</c:v>
                </c:pt>
                <c:pt idx="5">
                  <c:v>4.0376087375667738E-2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5177</c:v>
                </c:pt>
                <c:pt idx="1">
                  <c:v>113812</c:v>
                </c:pt>
                <c:pt idx="2">
                  <c:v>511695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8.2085481794369527E-3</c:v>
                </c:pt>
                <c:pt idx="1">
                  <c:v>0.18045804237938748</c:v>
                </c:pt>
                <c:pt idx="2">
                  <c:v>0.81133340944117815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431441</c:v>
                </c:pt>
                <c:pt idx="1">
                  <c:v>5545</c:v>
                </c:pt>
                <c:pt idx="2">
                  <c:v>25695</c:v>
                </c:pt>
                <c:pt idx="3">
                  <c:v>14759</c:v>
                </c:pt>
                <c:pt idx="4">
                  <c:v>5103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0.89409855701979846</c:v>
                </c:pt>
                <c:pt idx="1">
                  <c:v>1.1491203892710081E-2</c:v>
                </c:pt>
                <c:pt idx="2">
                  <c:v>5.3249140491106246E-2</c:v>
                </c:pt>
                <c:pt idx="3">
                  <c:v>3.0585875248424096E-2</c:v>
                </c:pt>
                <c:pt idx="4">
                  <c:v>1.0575223347971062E-2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6263</c:v>
                </c:pt>
                <c:pt idx="1">
                  <c:v>70011</c:v>
                </c:pt>
                <c:pt idx="2">
                  <c:v>1660</c:v>
                </c:pt>
                <c:pt idx="3">
                  <c:v>886</c:v>
                </c:pt>
                <c:pt idx="4">
                  <c:v>5791</c:v>
                </c:pt>
                <c:pt idx="5">
                  <c:v>3560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7.1032425627473902E-2</c:v>
                </c:pt>
                <c:pt idx="1">
                  <c:v>0.79403658799378452</c:v>
                </c:pt>
                <c:pt idx="2">
                  <c:v>1.8827051978541696E-2</c:v>
                </c:pt>
                <c:pt idx="3">
                  <c:v>1.0048655453607207E-2</c:v>
                </c:pt>
                <c:pt idx="4">
                  <c:v>6.567919157092468E-2</c:v>
                </c:pt>
                <c:pt idx="5">
                  <c:v>4.0376087375667738E-2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5177</c:v>
                </c:pt>
                <c:pt idx="1">
                  <c:v>113812</c:v>
                </c:pt>
                <c:pt idx="2">
                  <c:v>511695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8.2085481794369527E-3</c:v>
                </c:pt>
                <c:pt idx="1">
                  <c:v>0.18045804237938748</c:v>
                </c:pt>
                <c:pt idx="2">
                  <c:v>0.81133340944117815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431441</c:v>
                </c:pt>
                <c:pt idx="1">
                  <c:v>5545</c:v>
                </c:pt>
                <c:pt idx="2">
                  <c:v>25695</c:v>
                </c:pt>
                <c:pt idx="3">
                  <c:v>14759</c:v>
                </c:pt>
                <c:pt idx="4">
                  <c:v>5103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0.89409855701979846</c:v>
                </c:pt>
                <c:pt idx="1">
                  <c:v>1.1491203892710081E-2</c:v>
                </c:pt>
                <c:pt idx="2">
                  <c:v>5.3249140491106246E-2</c:v>
                </c:pt>
                <c:pt idx="3">
                  <c:v>3.0585875248424096E-2</c:v>
                </c:pt>
                <c:pt idx="4">
                  <c:v>1.0575223347971062E-2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6263</c:v>
                </c:pt>
                <c:pt idx="1">
                  <c:v>70011</c:v>
                </c:pt>
                <c:pt idx="2">
                  <c:v>1660</c:v>
                </c:pt>
                <c:pt idx="3">
                  <c:v>886</c:v>
                </c:pt>
                <c:pt idx="4">
                  <c:v>5791</c:v>
                </c:pt>
                <c:pt idx="5">
                  <c:v>3560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7.1032425627473902E-2</c:v>
                </c:pt>
                <c:pt idx="1">
                  <c:v>0.79403658799378452</c:v>
                </c:pt>
                <c:pt idx="2">
                  <c:v>1.8827051978541696E-2</c:v>
                </c:pt>
                <c:pt idx="3">
                  <c:v>1.0048655453607207E-2</c:v>
                </c:pt>
                <c:pt idx="4">
                  <c:v>6.567919157092468E-2</c:v>
                </c:pt>
                <c:pt idx="5">
                  <c:v>4.0376087375667738E-2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9654</c:v>
                </c:pt>
                <c:pt idx="1">
                  <c:v>175418.5</c:v>
                </c:pt>
                <c:pt idx="2">
                  <c:v>415712.6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1.6068973747850941E-2</c:v>
                </c:pt>
                <c:pt idx="1">
                  <c:v>0.29198210807825564</c:v>
                </c:pt>
                <c:pt idx="2">
                  <c:v>0.69194891817391702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5177</c:v>
                </c:pt>
                <c:pt idx="1">
                  <c:v>113812</c:v>
                </c:pt>
                <c:pt idx="2">
                  <c:v>511695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8.2085481794369527E-3</c:v>
                </c:pt>
                <c:pt idx="1">
                  <c:v>0.18045804237938748</c:v>
                </c:pt>
                <c:pt idx="2">
                  <c:v>0.81133340944117815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431441</c:v>
                </c:pt>
                <c:pt idx="1">
                  <c:v>5545</c:v>
                </c:pt>
                <c:pt idx="2">
                  <c:v>25695</c:v>
                </c:pt>
                <c:pt idx="3">
                  <c:v>14759</c:v>
                </c:pt>
                <c:pt idx="4">
                  <c:v>5103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0.89409855701979846</c:v>
                </c:pt>
                <c:pt idx="1">
                  <c:v>1.1491203892710081E-2</c:v>
                </c:pt>
                <c:pt idx="2">
                  <c:v>5.3249140491106246E-2</c:v>
                </c:pt>
                <c:pt idx="3">
                  <c:v>3.0585875248424096E-2</c:v>
                </c:pt>
                <c:pt idx="4">
                  <c:v>1.0575223347971062E-2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6263</c:v>
                </c:pt>
                <c:pt idx="1">
                  <c:v>70011</c:v>
                </c:pt>
                <c:pt idx="2">
                  <c:v>1660</c:v>
                </c:pt>
                <c:pt idx="3">
                  <c:v>886</c:v>
                </c:pt>
                <c:pt idx="4">
                  <c:v>5791</c:v>
                </c:pt>
                <c:pt idx="5">
                  <c:v>3560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7.1032425627473902E-2</c:v>
                </c:pt>
                <c:pt idx="1">
                  <c:v>0.79403658799378452</c:v>
                </c:pt>
                <c:pt idx="2">
                  <c:v>1.8827051978541696E-2</c:v>
                </c:pt>
                <c:pt idx="3">
                  <c:v>1.0048655453607207E-2</c:v>
                </c:pt>
                <c:pt idx="4">
                  <c:v>6.567919157092468E-2</c:v>
                </c:pt>
                <c:pt idx="5">
                  <c:v>4.0376087375667738E-2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5177</c:v>
                </c:pt>
                <c:pt idx="1">
                  <c:v>113812</c:v>
                </c:pt>
                <c:pt idx="2">
                  <c:v>511695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8.2085481794369527E-3</c:v>
                </c:pt>
                <c:pt idx="1">
                  <c:v>0.18045804237938748</c:v>
                </c:pt>
                <c:pt idx="2">
                  <c:v>0.81133340944117815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431441</c:v>
                </c:pt>
                <c:pt idx="1">
                  <c:v>5545</c:v>
                </c:pt>
                <c:pt idx="2">
                  <c:v>25695</c:v>
                </c:pt>
                <c:pt idx="3">
                  <c:v>14759</c:v>
                </c:pt>
                <c:pt idx="4">
                  <c:v>5103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0.89409855701979846</c:v>
                </c:pt>
                <c:pt idx="1">
                  <c:v>1.1491203892710081E-2</c:v>
                </c:pt>
                <c:pt idx="2">
                  <c:v>5.3249140491106246E-2</c:v>
                </c:pt>
                <c:pt idx="3">
                  <c:v>3.0585875248424096E-2</c:v>
                </c:pt>
                <c:pt idx="4">
                  <c:v>1.0575223347971062E-2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6263</c:v>
                </c:pt>
                <c:pt idx="1">
                  <c:v>70011</c:v>
                </c:pt>
                <c:pt idx="2">
                  <c:v>1660</c:v>
                </c:pt>
                <c:pt idx="3">
                  <c:v>886</c:v>
                </c:pt>
                <c:pt idx="4">
                  <c:v>5791</c:v>
                </c:pt>
                <c:pt idx="5">
                  <c:v>3560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7.1032425627473902E-2</c:v>
                </c:pt>
                <c:pt idx="1">
                  <c:v>0.79403658799378452</c:v>
                </c:pt>
                <c:pt idx="2">
                  <c:v>1.8827051978541696E-2</c:v>
                </c:pt>
                <c:pt idx="3">
                  <c:v>1.0048655453607207E-2</c:v>
                </c:pt>
                <c:pt idx="4">
                  <c:v>6.567919157092468E-2</c:v>
                </c:pt>
                <c:pt idx="5">
                  <c:v>4.0376087375667738E-2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5177</c:v>
                </c:pt>
                <c:pt idx="1">
                  <c:v>113812</c:v>
                </c:pt>
                <c:pt idx="2">
                  <c:v>511695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8.2085481794369527E-3</c:v>
                </c:pt>
                <c:pt idx="1">
                  <c:v>0.18045804237938748</c:v>
                </c:pt>
                <c:pt idx="2">
                  <c:v>0.81133340944117815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431441</c:v>
                </c:pt>
                <c:pt idx="1">
                  <c:v>5545</c:v>
                </c:pt>
                <c:pt idx="2">
                  <c:v>25695</c:v>
                </c:pt>
                <c:pt idx="3">
                  <c:v>14759</c:v>
                </c:pt>
                <c:pt idx="4">
                  <c:v>5103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0.89409855701979846</c:v>
                </c:pt>
                <c:pt idx="1">
                  <c:v>1.1491203892710081E-2</c:v>
                </c:pt>
                <c:pt idx="2">
                  <c:v>5.3249140491106246E-2</c:v>
                </c:pt>
                <c:pt idx="3">
                  <c:v>3.0585875248424096E-2</c:v>
                </c:pt>
                <c:pt idx="4">
                  <c:v>1.0575223347971062E-2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6263</c:v>
                </c:pt>
                <c:pt idx="1">
                  <c:v>70011</c:v>
                </c:pt>
                <c:pt idx="2">
                  <c:v>1660</c:v>
                </c:pt>
                <c:pt idx="3">
                  <c:v>886</c:v>
                </c:pt>
                <c:pt idx="4">
                  <c:v>5791</c:v>
                </c:pt>
                <c:pt idx="5">
                  <c:v>3560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7.1032425627473902E-2</c:v>
                </c:pt>
                <c:pt idx="1">
                  <c:v>0.79403658799378452</c:v>
                </c:pt>
                <c:pt idx="2">
                  <c:v>1.8827051978541696E-2</c:v>
                </c:pt>
                <c:pt idx="3">
                  <c:v>1.0048655453607207E-2</c:v>
                </c:pt>
                <c:pt idx="4">
                  <c:v>6.567919157092468E-2</c:v>
                </c:pt>
                <c:pt idx="5">
                  <c:v>4.0376087375667738E-2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5177</c:v>
                </c:pt>
                <c:pt idx="1">
                  <c:v>113812</c:v>
                </c:pt>
                <c:pt idx="2">
                  <c:v>511695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8.2085481794369527E-3</c:v>
                </c:pt>
                <c:pt idx="1">
                  <c:v>0.18045804237938748</c:v>
                </c:pt>
                <c:pt idx="2">
                  <c:v>0.81133340944117815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381019</c:v>
                </c:pt>
                <c:pt idx="1">
                  <c:v>11613</c:v>
                </c:pt>
                <c:pt idx="2">
                  <c:v>23509</c:v>
                </c:pt>
                <c:pt idx="3">
                  <c:v>16946</c:v>
                </c:pt>
                <c:pt idx="4">
                  <c:v>4318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0.87108972233972326</c:v>
                </c:pt>
                <c:pt idx="1">
                  <c:v>2.6549765091848514E-2</c:v>
                </c:pt>
                <c:pt idx="2">
                  <c:v>5.3746527817469122E-2</c:v>
                </c:pt>
                <c:pt idx="3">
                  <c:v>3.8742126861832843E-2</c:v>
                </c:pt>
                <c:pt idx="4">
                  <c:v>9.8718578891417268E-3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431441</c:v>
                </c:pt>
                <c:pt idx="1">
                  <c:v>5545</c:v>
                </c:pt>
                <c:pt idx="2">
                  <c:v>25695</c:v>
                </c:pt>
                <c:pt idx="3">
                  <c:v>14759</c:v>
                </c:pt>
                <c:pt idx="4">
                  <c:v>5103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0.89409855701979846</c:v>
                </c:pt>
                <c:pt idx="1">
                  <c:v>1.1491203892710081E-2</c:v>
                </c:pt>
                <c:pt idx="2">
                  <c:v>5.3249140491106246E-2</c:v>
                </c:pt>
                <c:pt idx="3">
                  <c:v>3.0585875248424096E-2</c:v>
                </c:pt>
                <c:pt idx="4">
                  <c:v>1.0575223347971062E-2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6263</c:v>
                </c:pt>
                <c:pt idx="1">
                  <c:v>70011</c:v>
                </c:pt>
                <c:pt idx="2">
                  <c:v>1660</c:v>
                </c:pt>
                <c:pt idx="3">
                  <c:v>886</c:v>
                </c:pt>
                <c:pt idx="4">
                  <c:v>5791</c:v>
                </c:pt>
                <c:pt idx="5">
                  <c:v>3560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7.1032425627473902E-2</c:v>
                </c:pt>
                <c:pt idx="1">
                  <c:v>0.79403658799378452</c:v>
                </c:pt>
                <c:pt idx="2">
                  <c:v>1.8827051978541696E-2</c:v>
                </c:pt>
                <c:pt idx="3">
                  <c:v>1.0048655453607207E-2</c:v>
                </c:pt>
                <c:pt idx="4">
                  <c:v>6.567919157092468E-2</c:v>
                </c:pt>
                <c:pt idx="5">
                  <c:v>4.0376087375667738E-2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5177</c:v>
                </c:pt>
                <c:pt idx="1">
                  <c:v>113812</c:v>
                </c:pt>
                <c:pt idx="2">
                  <c:v>511695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8.2085481794369527E-3</c:v>
                </c:pt>
                <c:pt idx="1">
                  <c:v>0.18045804237938748</c:v>
                </c:pt>
                <c:pt idx="2">
                  <c:v>0.81133340944117815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431441</c:v>
                </c:pt>
                <c:pt idx="1">
                  <c:v>5545</c:v>
                </c:pt>
                <c:pt idx="2">
                  <c:v>25695</c:v>
                </c:pt>
                <c:pt idx="3">
                  <c:v>14759</c:v>
                </c:pt>
                <c:pt idx="4">
                  <c:v>5103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0.89409855701979846</c:v>
                </c:pt>
                <c:pt idx="1">
                  <c:v>1.1491203892710081E-2</c:v>
                </c:pt>
                <c:pt idx="2">
                  <c:v>5.3249140491106246E-2</c:v>
                </c:pt>
                <c:pt idx="3">
                  <c:v>3.0585875248424096E-2</c:v>
                </c:pt>
                <c:pt idx="4">
                  <c:v>1.0575223347971062E-2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6263</c:v>
                </c:pt>
                <c:pt idx="1">
                  <c:v>70011</c:v>
                </c:pt>
                <c:pt idx="2">
                  <c:v>1660</c:v>
                </c:pt>
                <c:pt idx="3">
                  <c:v>886</c:v>
                </c:pt>
                <c:pt idx="4">
                  <c:v>5791</c:v>
                </c:pt>
                <c:pt idx="5">
                  <c:v>3560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7.1032425627473902E-2</c:v>
                </c:pt>
                <c:pt idx="1">
                  <c:v>0.79403658799378452</c:v>
                </c:pt>
                <c:pt idx="2">
                  <c:v>1.8827051978541696E-2</c:v>
                </c:pt>
                <c:pt idx="3">
                  <c:v>1.0048655453607207E-2</c:v>
                </c:pt>
                <c:pt idx="4">
                  <c:v>6.567919157092468E-2</c:v>
                </c:pt>
                <c:pt idx="5">
                  <c:v>4.0376087375667738E-2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5177</c:v>
                </c:pt>
                <c:pt idx="1">
                  <c:v>113812</c:v>
                </c:pt>
                <c:pt idx="2">
                  <c:v>511695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8.2085481794369527E-3</c:v>
                </c:pt>
                <c:pt idx="1">
                  <c:v>0.18045804237938748</c:v>
                </c:pt>
                <c:pt idx="2">
                  <c:v>0.81133340944117815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431441</c:v>
                </c:pt>
                <c:pt idx="1">
                  <c:v>5545</c:v>
                </c:pt>
                <c:pt idx="2">
                  <c:v>25695</c:v>
                </c:pt>
                <c:pt idx="3">
                  <c:v>14759</c:v>
                </c:pt>
                <c:pt idx="4">
                  <c:v>5103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0.89409855701979846</c:v>
                </c:pt>
                <c:pt idx="1">
                  <c:v>1.1491203892710081E-2</c:v>
                </c:pt>
                <c:pt idx="2">
                  <c:v>5.3249140491106246E-2</c:v>
                </c:pt>
                <c:pt idx="3">
                  <c:v>3.0585875248424096E-2</c:v>
                </c:pt>
                <c:pt idx="4">
                  <c:v>1.0575223347971062E-2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6263</c:v>
                </c:pt>
                <c:pt idx="1">
                  <c:v>70011</c:v>
                </c:pt>
                <c:pt idx="2">
                  <c:v>1660</c:v>
                </c:pt>
                <c:pt idx="3">
                  <c:v>886</c:v>
                </c:pt>
                <c:pt idx="4">
                  <c:v>5791</c:v>
                </c:pt>
                <c:pt idx="5">
                  <c:v>3560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7.1032425627473902E-2</c:v>
                </c:pt>
                <c:pt idx="1">
                  <c:v>0.79403658799378452</c:v>
                </c:pt>
                <c:pt idx="2">
                  <c:v>1.8827051978541696E-2</c:v>
                </c:pt>
                <c:pt idx="3">
                  <c:v>1.0048655453607207E-2</c:v>
                </c:pt>
                <c:pt idx="4">
                  <c:v>6.567919157092468E-2</c:v>
                </c:pt>
                <c:pt idx="5">
                  <c:v>4.0376087375667738E-2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5177</c:v>
                </c:pt>
                <c:pt idx="1">
                  <c:v>113812</c:v>
                </c:pt>
                <c:pt idx="2">
                  <c:v>511695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8.2085481794369527E-3</c:v>
                </c:pt>
                <c:pt idx="1">
                  <c:v>0.18045804237938748</c:v>
                </c:pt>
                <c:pt idx="2">
                  <c:v>0.81133340944117815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431441</c:v>
                </c:pt>
                <c:pt idx="1">
                  <c:v>5545</c:v>
                </c:pt>
                <c:pt idx="2">
                  <c:v>25695</c:v>
                </c:pt>
                <c:pt idx="3">
                  <c:v>14759</c:v>
                </c:pt>
                <c:pt idx="4">
                  <c:v>5103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0.89409855701979846</c:v>
                </c:pt>
                <c:pt idx="1">
                  <c:v>1.1491203892710081E-2</c:v>
                </c:pt>
                <c:pt idx="2">
                  <c:v>5.3249140491106246E-2</c:v>
                </c:pt>
                <c:pt idx="3">
                  <c:v>3.0585875248424096E-2</c:v>
                </c:pt>
                <c:pt idx="4">
                  <c:v>1.0575223347971062E-2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3248</c:v>
                </c:pt>
                <c:pt idx="1">
                  <c:v>44964</c:v>
                </c:pt>
                <c:pt idx="2">
                  <c:v>5505</c:v>
                </c:pt>
                <c:pt idx="3">
                  <c:v>7164</c:v>
                </c:pt>
                <c:pt idx="4">
                  <c:v>3659</c:v>
                </c:pt>
                <c:pt idx="5">
                  <c:v>2162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4.8694192078198556E-2</c:v>
                </c:pt>
                <c:pt idx="1">
                  <c:v>0.6741027255554557</c:v>
                </c:pt>
                <c:pt idx="2">
                  <c:v>8.2531258433030524E-2</c:v>
                </c:pt>
                <c:pt idx="3">
                  <c:v>0.10740307636952416</c:v>
                </c:pt>
                <c:pt idx="4">
                  <c:v>5.485592635903138E-2</c:v>
                </c:pt>
                <c:pt idx="5">
                  <c:v>3.2412821204761473E-2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6263</c:v>
                </c:pt>
                <c:pt idx="1">
                  <c:v>70011</c:v>
                </c:pt>
                <c:pt idx="2">
                  <c:v>1660</c:v>
                </c:pt>
                <c:pt idx="3">
                  <c:v>886</c:v>
                </c:pt>
                <c:pt idx="4">
                  <c:v>5791</c:v>
                </c:pt>
                <c:pt idx="5">
                  <c:v>3560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7.1032425627473902E-2</c:v>
                </c:pt>
                <c:pt idx="1">
                  <c:v>0.79403658799378452</c:v>
                </c:pt>
                <c:pt idx="2">
                  <c:v>1.8827051978541696E-2</c:v>
                </c:pt>
                <c:pt idx="3">
                  <c:v>1.0048655453607207E-2</c:v>
                </c:pt>
                <c:pt idx="4">
                  <c:v>6.567919157092468E-2</c:v>
                </c:pt>
                <c:pt idx="5">
                  <c:v>4.0376087375667738E-2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5177</c:v>
                </c:pt>
                <c:pt idx="1">
                  <c:v>113812</c:v>
                </c:pt>
                <c:pt idx="2">
                  <c:v>511695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8.2085481794369527E-3</c:v>
                </c:pt>
                <c:pt idx="1">
                  <c:v>0.18045804237938748</c:v>
                </c:pt>
                <c:pt idx="2">
                  <c:v>0.81133340944117815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431441</c:v>
                </c:pt>
                <c:pt idx="1">
                  <c:v>5545</c:v>
                </c:pt>
                <c:pt idx="2">
                  <c:v>25695</c:v>
                </c:pt>
                <c:pt idx="3">
                  <c:v>14759</c:v>
                </c:pt>
                <c:pt idx="4">
                  <c:v>5103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0.89409855701979846</c:v>
                </c:pt>
                <c:pt idx="1">
                  <c:v>1.1491203892710081E-2</c:v>
                </c:pt>
                <c:pt idx="2">
                  <c:v>5.3249140491106246E-2</c:v>
                </c:pt>
                <c:pt idx="3">
                  <c:v>3.0585875248424096E-2</c:v>
                </c:pt>
                <c:pt idx="4">
                  <c:v>1.0575223347971062E-2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6263</c:v>
                </c:pt>
                <c:pt idx="1">
                  <c:v>70011</c:v>
                </c:pt>
                <c:pt idx="2">
                  <c:v>1660</c:v>
                </c:pt>
                <c:pt idx="3">
                  <c:v>886</c:v>
                </c:pt>
                <c:pt idx="4">
                  <c:v>5791</c:v>
                </c:pt>
                <c:pt idx="5">
                  <c:v>3560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7.1032425627473902E-2</c:v>
                </c:pt>
                <c:pt idx="1">
                  <c:v>0.79403658799378452</c:v>
                </c:pt>
                <c:pt idx="2">
                  <c:v>1.8827051978541696E-2</c:v>
                </c:pt>
                <c:pt idx="3">
                  <c:v>1.0048655453607207E-2</c:v>
                </c:pt>
                <c:pt idx="4">
                  <c:v>6.567919157092468E-2</c:v>
                </c:pt>
                <c:pt idx="5">
                  <c:v>4.0376087375667738E-2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5177</c:v>
                </c:pt>
                <c:pt idx="1">
                  <c:v>113812</c:v>
                </c:pt>
                <c:pt idx="2">
                  <c:v>511695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8.2085481794369527E-3</c:v>
                </c:pt>
                <c:pt idx="1">
                  <c:v>0.18045804237938748</c:v>
                </c:pt>
                <c:pt idx="2">
                  <c:v>0.81133340944117815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'Динамика поступления доходов'!$A$3</c:f>
              <c:strCache>
                <c:ptCount val="1"/>
                <c:pt idx="0">
                  <c:v>Налоговые доходы (тыс.руб.)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 w="38100">
                <a:solidFill>
                  <a:srgbClr val="000080"/>
                </a:solidFill>
                <a:prstDash val="solid"/>
              </a:ln>
            </c:spPr>
          </c:marker>
          <c:cat>
            <c:strRef>
              <c:f>'Динамика поступления доходов'!$B$2:$F$2</c:f>
              <c:strCache>
                <c:ptCount val="5"/>
                <c:pt idx="0">
                  <c:v>2020 год отчет</c:v>
                </c:pt>
                <c:pt idx="1">
                  <c:v>2021 год отчет</c:v>
                </c:pt>
                <c:pt idx="2">
                  <c:v>2022 год прогноз</c:v>
                </c:pt>
                <c:pt idx="3">
                  <c:v>2023 год прогноз</c:v>
                </c:pt>
                <c:pt idx="4">
                  <c:v>2024 год прогноз</c:v>
                </c:pt>
              </c:strCache>
            </c:strRef>
          </c:cat>
          <c:val>
            <c:numRef>
              <c:f>'Динамика поступления доходов'!$B$3:$F$3</c:f>
              <c:numCache>
                <c:formatCode>General</c:formatCode>
                <c:ptCount val="5"/>
                <c:pt idx="0">
                  <c:v>15467</c:v>
                </c:pt>
                <c:pt idx="1">
                  <c:v>16694</c:v>
                </c:pt>
                <c:pt idx="2">
                  <c:v>23595.9</c:v>
                </c:pt>
                <c:pt idx="3">
                  <c:v>24561</c:v>
                </c:pt>
                <c:pt idx="4">
                  <c:v>25537.9</c:v>
                </c:pt>
              </c:numCache>
            </c:numRef>
          </c:val>
        </c:ser>
        <c:ser>
          <c:idx val="1"/>
          <c:order val="1"/>
          <c:tx>
            <c:strRef>
              <c:f>'Динамика поступления доходов'!$A$4</c:f>
              <c:strCache>
                <c:ptCount val="1"/>
                <c:pt idx="0">
                  <c:v>Неналоговые доходы (тыс.руб.)</c:v>
                </c:pt>
              </c:strCache>
            </c:strRef>
          </c:tx>
          <c:spPr>
            <a:ln w="381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 w="38100">
                <a:solidFill>
                  <a:srgbClr val="FF00FF"/>
                </a:solidFill>
                <a:prstDash val="solid"/>
              </a:ln>
            </c:spPr>
          </c:marker>
          <c:cat>
            <c:strRef>
              <c:f>'Динамика поступления доходов'!$B$2:$F$2</c:f>
              <c:strCache>
                <c:ptCount val="5"/>
                <c:pt idx="0">
                  <c:v>2020 год отчет</c:v>
                </c:pt>
                <c:pt idx="1">
                  <c:v>2021 год отчет</c:v>
                </c:pt>
                <c:pt idx="2">
                  <c:v>2022 год прогноз</c:v>
                </c:pt>
                <c:pt idx="3">
                  <c:v>2023 год прогноз</c:v>
                </c:pt>
                <c:pt idx="4">
                  <c:v>2024 год прогноз</c:v>
                </c:pt>
              </c:strCache>
            </c:strRef>
          </c:cat>
          <c:val>
            <c:numRef>
              <c:f>'Динамика поступления доходов'!$B$4:$F$4</c:f>
              <c:numCache>
                <c:formatCode>General</c:formatCode>
                <c:ptCount val="5"/>
                <c:pt idx="0">
                  <c:v>2837</c:v>
                </c:pt>
                <c:pt idx="1">
                  <c:v>198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</c:numCache>
            </c:numRef>
          </c:val>
        </c:ser>
        <c:ser>
          <c:idx val="2"/>
          <c:order val="2"/>
          <c:tx>
            <c:strRef>
              <c:f>'Динамика поступления доходов'!$A$5</c:f>
              <c:strCache>
                <c:ptCount val="1"/>
                <c:pt idx="0">
                  <c:v>Безвозмездные поступления (тыс.руб.)</c:v>
                </c:pt>
              </c:strCache>
            </c:strRef>
          </c:tx>
          <c:spPr>
            <a:ln w="38100">
              <a:solidFill>
                <a:srgbClr val="FFFF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FF00"/>
              </a:solidFill>
              <a:ln w="38100">
                <a:solidFill>
                  <a:srgbClr val="FFFF00"/>
                </a:solidFill>
                <a:prstDash val="solid"/>
              </a:ln>
            </c:spPr>
          </c:marker>
          <c:cat>
            <c:strRef>
              <c:f>'Динамика поступления доходов'!$B$2:$F$2</c:f>
              <c:strCache>
                <c:ptCount val="5"/>
                <c:pt idx="0">
                  <c:v>2020 год отчет</c:v>
                </c:pt>
                <c:pt idx="1">
                  <c:v>2021 год отчет</c:v>
                </c:pt>
                <c:pt idx="2">
                  <c:v>2022 год прогноз</c:v>
                </c:pt>
                <c:pt idx="3">
                  <c:v>2023 год прогноз</c:v>
                </c:pt>
                <c:pt idx="4">
                  <c:v>2024 год прогноз</c:v>
                </c:pt>
              </c:strCache>
            </c:strRef>
          </c:cat>
          <c:val>
            <c:numRef>
              <c:f>'Динамика поступления доходов'!$B$5:$F$5</c:f>
              <c:numCache>
                <c:formatCode>General</c:formatCode>
                <c:ptCount val="5"/>
                <c:pt idx="0">
                  <c:v>8412</c:v>
                </c:pt>
                <c:pt idx="1">
                  <c:v>6929</c:v>
                </c:pt>
                <c:pt idx="2">
                  <c:v>9749.1</c:v>
                </c:pt>
                <c:pt idx="3">
                  <c:v>10033</c:v>
                </c:pt>
                <c:pt idx="4">
                  <c:v>10455.1</c:v>
                </c:pt>
              </c:numCache>
            </c:numRef>
          </c:val>
        </c:ser>
        <c:ser>
          <c:idx val="3"/>
          <c:order val="3"/>
          <c:tx>
            <c:strRef>
              <c:f>'Динамика поступления доходов'!$A$6</c:f>
              <c:strCache>
                <c:ptCount val="1"/>
                <c:pt idx="0">
                  <c:v>Итого доходов (тыс.руб.)</c:v>
                </c:pt>
              </c:strCache>
            </c:strRef>
          </c:tx>
          <c:spPr>
            <a:ln w="38100">
              <a:solidFill>
                <a:schemeClr val="accent2">
                  <a:lumMod val="75000"/>
                </a:schemeClr>
              </a:solidFill>
              <a:prstDash val="solid"/>
            </a:ln>
          </c:spPr>
          <c:marker>
            <c:symbol val="x"/>
            <c:size val="5"/>
            <c:spPr>
              <a:noFill/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c:spPr>
          </c:marker>
          <c:cat>
            <c:strRef>
              <c:f>'Динамика поступления доходов'!$B$2:$F$2</c:f>
              <c:strCache>
                <c:ptCount val="5"/>
                <c:pt idx="0">
                  <c:v>2020 год отчет</c:v>
                </c:pt>
                <c:pt idx="1">
                  <c:v>2021 год отчет</c:v>
                </c:pt>
                <c:pt idx="2">
                  <c:v>2022 год прогноз</c:v>
                </c:pt>
                <c:pt idx="3">
                  <c:v>2023 год прогноз</c:v>
                </c:pt>
                <c:pt idx="4">
                  <c:v>2024 год прогноз</c:v>
                </c:pt>
              </c:strCache>
            </c:strRef>
          </c:cat>
          <c:val>
            <c:numRef>
              <c:f>'Динамика поступления доходов'!$B$6:$F$6</c:f>
              <c:numCache>
                <c:formatCode>#,##0.00</c:formatCode>
                <c:ptCount val="5"/>
                <c:pt idx="0" formatCode="General">
                  <c:v>26716</c:v>
                </c:pt>
                <c:pt idx="1">
                  <c:v>23821</c:v>
                </c:pt>
                <c:pt idx="2">
                  <c:v>33350</c:v>
                </c:pt>
                <c:pt idx="3">
                  <c:v>34600</c:v>
                </c:pt>
                <c:pt idx="4">
                  <c:v>36000</c:v>
                </c:pt>
              </c:numCache>
            </c:numRef>
          </c:val>
        </c:ser>
        <c:marker val="1"/>
        <c:axId val="132848640"/>
        <c:axId val="132867200"/>
      </c:lineChart>
      <c:catAx>
        <c:axId val="132848640"/>
        <c:scaling>
          <c:orientation val="minMax"/>
        </c:scaling>
        <c:axPos val="b"/>
        <c:numFmt formatCode="General" sourceLinked="1"/>
        <c:maj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32867200"/>
        <c:crosses val="autoZero"/>
        <c:auto val="1"/>
        <c:lblAlgn val="ctr"/>
        <c:lblOffset val="100"/>
        <c:tickLblSkip val="1"/>
        <c:tickMarkSkip val="1"/>
      </c:catAx>
      <c:valAx>
        <c:axId val="132867200"/>
        <c:scaling>
          <c:orientation val="minMax"/>
        </c:scaling>
        <c:axPos val="l"/>
        <c:majorGridlines>
          <c:spPr>
            <a:ln w="3175">
              <a:solidFill>
                <a:srgbClr val="000000">
                  <a:alpha val="13000"/>
                </a:srgb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тысячи рублей</a:t>
                </a:r>
              </a:p>
            </c:rich>
          </c:tx>
          <c:layout>
            <c:manualLayout>
              <c:xMode val="edge"/>
              <c:yMode val="edge"/>
              <c:x val="0.17513594060644391"/>
              <c:y val="0.2902792703216062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32848640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12700">
          <a:noFill/>
          <a:prstDash val="solid"/>
        </a:ln>
        <a:effectLst>
          <a:softEdge rad="88900"/>
        </a:effectLst>
      </c:spPr>
    </c:plotArea>
    <c:plotVisOnly val="1"/>
    <c:dispBlanksAs val="gap"/>
  </c:chart>
  <c:spPr>
    <a:noFill/>
    <a:ln w="3175">
      <a:noFill/>
      <a:prstDash val="solid"/>
    </a:ln>
  </c:spPr>
  <c:txPr>
    <a:bodyPr/>
    <a:lstStyle/>
    <a:p>
      <a:pPr>
        <a:defRPr sz="1050" b="1" i="0" u="none" strike="noStrike" baseline="0">
          <a:solidFill>
            <a:schemeClr val="bg1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802126999439087"/>
          <c:y val="0.10338894499698549"/>
          <c:w val="0.56425217658742532"/>
          <c:h val="0.76029759159786425"/>
        </c:manualLayout>
      </c:layout>
      <c:pieChart>
        <c:dLbls>
          <c:showPercent val="1"/>
        </c:dLbls>
        <c:firstSliceAng val="0"/>
      </c:pieChart>
      <c:spPr>
        <a:noFill/>
        <a:ln>
          <a:noFill/>
        </a:ln>
        <a:effectLst/>
        <a:sp3d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/>
            </a:pPr>
            <a:r>
              <a:rPr lang="ru-RU"/>
              <a:t>Доходы</a:t>
            </a:r>
          </a:p>
        </c:rich>
      </c:tx>
      <c:layout/>
    </c:title>
    <c:view3D>
      <c:rotX val="30"/>
      <c:depthPercent val="10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1.43896048587194E-2"/>
                  <c:y val="3.077521475017724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70,8%</a:t>
                    </a:r>
                    <a:endParaRPr lang="en-US" dirty="0"/>
                  </a:p>
                </c:rich>
              </c:tx>
              <c:spPr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0,1%</a:t>
                    </a:r>
                  </a:p>
                </c:rich>
              </c:tx>
              <c:spPr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29,1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pPr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 2021 '!$A$3:$A$5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поступлений</c:v>
                </c:pt>
              </c:strCache>
            </c:strRef>
          </c:cat>
          <c:val>
            <c:numRef>
              <c:f>'структура доходов бюджета 2021 '!$B$3:$B$5</c:f>
              <c:numCache>
                <c:formatCode>#,##0_р_.</c:formatCode>
                <c:ptCount val="3"/>
                <c:pt idx="0">
                  <c:v>15877.4</c:v>
                </c:pt>
                <c:pt idx="1">
                  <c:v>33.1</c:v>
                </c:pt>
                <c:pt idx="2">
                  <c:v>7089.5</c:v>
                </c:pt>
              </c:numCache>
            </c:numRef>
          </c:val>
        </c:ser>
        <c:ser>
          <c:idx val="1"/>
          <c:order val="1"/>
          <c:explosion val="25"/>
          <c:dLbls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 2021 '!$A$3:$A$5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поступлений</c:v>
                </c:pt>
              </c:strCache>
            </c:strRef>
          </c:cat>
          <c:val>
            <c:numRef>
              <c:f>'структура доходов бюджета 2021 '!$C$3:$C$5</c:f>
              <c:numCache>
                <c:formatCode>0%</c:formatCode>
                <c:ptCount val="3"/>
                <c:pt idx="0">
                  <c:v>0.69032173913043482</c:v>
                </c:pt>
                <c:pt idx="1">
                  <c:v>1.4391304347826101E-3</c:v>
                </c:pt>
                <c:pt idx="2">
                  <c:v>0.30823913043478263</c:v>
                </c:pt>
              </c:numCache>
            </c:numRef>
          </c:val>
        </c:ser>
        <c:ser>
          <c:idx val="2"/>
          <c:order val="2"/>
          <c:explosion val="25"/>
          <c:dLbls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Lit>
              <c:formatCode>General</c:formatCode>
              <c:ptCount val="1"/>
              <c:pt idx="0">
                <c:v>1</c:v>
              </c:pt>
            </c:numLit>
          </c:val>
        </c:ser>
        <c:dLbls>
          <c:showPercent val="1"/>
        </c:dLbls>
      </c:pie3DChart>
    </c:plotArea>
    <c:legend>
      <c:legendPos val="t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9"/>
  <c:chart>
    <c:view3D>
      <c:rotX val="30"/>
      <c:depthPercent val="100"/>
      <c:perspective val="30"/>
    </c:view3D>
    <c:plotArea>
      <c:layout>
        <c:manualLayout>
          <c:layoutTarget val="inner"/>
          <c:xMode val="edge"/>
          <c:yMode val="edge"/>
          <c:x val="6.0175910190069626E-2"/>
          <c:y val="0.14606858103236808"/>
          <c:w val="0.52553691293810478"/>
          <c:h val="0.70556219460411929"/>
        </c:manualLayout>
      </c:layout>
      <c:pie3DChart>
        <c:varyColors val="1"/>
        <c:ser>
          <c:idx val="1"/>
          <c:order val="0"/>
          <c:explosion val="25"/>
          <c:dPt>
            <c:idx val="2"/>
            <c:explosion val="26"/>
          </c:dPt>
          <c:dLbls>
            <c:dLbl>
              <c:idx val="0"/>
              <c:layout>
                <c:manualLayout>
                  <c:x val="5.1215008935914005E-2"/>
                  <c:y val="-2.108601408354155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85,2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8822315240916833E-2"/>
                  <c:y val="1.3999138984557281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808787508479357E-2"/>
                  <c:y val="-0.1312476379663471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14,7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'[Диаграмма в Microsoft PowerPoint]структура доходов бюджета 2021 '!$A$21:$A$24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'[Диаграмма в Microsoft PowerPoint]структура доходов бюджета 2021 '!$C$21:$C$24</c:f>
              <c:numCache>
                <c:formatCode>0%</c:formatCode>
                <c:ptCount val="4"/>
                <c:pt idx="0">
                  <c:v>0.81179208688906124</c:v>
                </c:pt>
                <c:pt idx="1">
                  <c:v>0</c:v>
                </c:pt>
                <c:pt idx="2">
                  <c:v>0.18820791311093923</c:v>
                </c:pt>
                <c:pt idx="3">
                  <c:v>0</c:v>
                </c:pt>
              </c:numCache>
            </c:numRef>
          </c:val>
        </c:ser>
        <c:dLbls>
          <c:showPercent val="1"/>
        </c:dLbls>
      </c:pie3DChart>
    </c:plotArea>
    <c:legend>
      <c:legendPos val="b"/>
      <c:layout>
        <c:manualLayout>
          <c:xMode val="edge"/>
          <c:yMode val="edge"/>
          <c:x val="0.54882592254770723"/>
          <c:y val="1.7433051173983881E-4"/>
          <c:w val="0.45117407745229382"/>
          <c:h val="0.51098164033783477"/>
        </c:manualLayout>
      </c:layout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1978228867726499"/>
          <c:y val="9.0711158212823592E-2"/>
          <c:w val="0.5779933806527352"/>
          <c:h val="0.62625703556740164"/>
        </c:manualLayout>
      </c:layout>
      <c:barChart>
        <c:barDir val="col"/>
        <c:grouping val="clustered"/>
        <c:ser>
          <c:idx val="0"/>
          <c:order val="0"/>
          <c:tx>
            <c:strRef>
              <c:f>'СравнАналНалНенал и МБТ'!$A$3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18000"/>
                  </a:schemeClr>
                </a:gs>
                <a:gs pos="50000">
                  <a:schemeClr val="accent1">
                    <a:satMod val="89000"/>
                    <a:lumMod val="91000"/>
                  </a:schemeClr>
                </a:gs>
                <a:gs pos="100000">
                  <a:schemeClr val="accent1">
                    <a:lumMod val="6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'СравнАналНалНенал и МБТ'!$B$2:$F$2</c:f>
              <c:strCache>
                <c:ptCount val="5"/>
                <c:pt idx="0">
                  <c:v>2020 год </c:v>
                </c:pt>
                <c:pt idx="1">
                  <c:v>2021 год </c:v>
                </c:pt>
                <c:pt idx="2">
                  <c:v>2022 год прогноз</c:v>
                </c:pt>
                <c:pt idx="3">
                  <c:v>2023 год прогноз</c:v>
                </c:pt>
                <c:pt idx="4">
                  <c:v>2024 год прогноз</c:v>
                </c:pt>
              </c:strCache>
            </c:strRef>
          </c:cat>
          <c:val>
            <c:numRef>
              <c:f>'СравнАналНалНенал и МБТ'!$B$3:$F$3</c:f>
              <c:numCache>
                <c:formatCode>#,##0_р_.</c:formatCode>
                <c:ptCount val="5"/>
                <c:pt idx="0">
                  <c:v>18303</c:v>
                </c:pt>
                <c:pt idx="1">
                  <c:v>16924</c:v>
                </c:pt>
                <c:pt idx="2">
                  <c:v>23600.9</c:v>
                </c:pt>
                <c:pt idx="3">
                  <c:v>24567</c:v>
                </c:pt>
                <c:pt idx="4">
                  <c:v>25544.9</c:v>
                </c:pt>
              </c:numCache>
            </c:numRef>
          </c:val>
        </c:ser>
        <c:ser>
          <c:idx val="1"/>
          <c:order val="1"/>
          <c:tx>
            <c:strRef>
              <c:f>'СравнАналНалНенал и МБТ'!$A$4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18000"/>
                  </a:schemeClr>
                </a:gs>
                <a:gs pos="50000">
                  <a:schemeClr val="accent2">
                    <a:satMod val="89000"/>
                    <a:lumMod val="91000"/>
                  </a:schemeClr>
                </a:gs>
                <a:gs pos="100000">
                  <a:schemeClr val="accent2">
                    <a:lumMod val="6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'СравнАналНалНенал и МБТ'!$B$2:$F$2</c:f>
              <c:strCache>
                <c:ptCount val="5"/>
                <c:pt idx="0">
                  <c:v>2020 год </c:v>
                </c:pt>
                <c:pt idx="1">
                  <c:v>2021 год </c:v>
                </c:pt>
                <c:pt idx="2">
                  <c:v>2022 год прогноз</c:v>
                </c:pt>
                <c:pt idx="3">
                  <c:v>2023 год прогноз</c:v>
                </c:pt>
                <c:pt idx="4">
                  <c:v>2024 год прогноз</c:v>
                </c:pt>
              </c:strCache>
            </c:strRef>
          </c:cat>
          <c:val>
            <c:numRef>
              <c:f>'СравнАналНалНенал и МБТ'!$B$4:$F$4</c:f>
              <c:numCache>
                <c:formatCode>#,##0_р_.</c:formatCode>
                <c:ptCount val="5"/>
                <c:pt idx="0">
                  <c:v>8415</c:v>
                </c:pt>
                <c:pt idx="1">
                  <c:v>6897</c:v>
                </c:pt>
                <c:pt idx="2">
                  <c:v>9749.1</c:v>
                </c:pt>
                <c:pt idx="3">
                  <c:v>10033</c:v>
                </c:pt>
                <c:pt idx="4">
                  <c:v>10455</c:v>
                </c:pt>
              </c:numCache>
            </c:numRef>
          </c:val>
        </c:ser>
        <c:ser>
          <c:idx val="2"/>
          <c:order val="2"/>
          <c:tx>
            <c:strRef>
              <c:f>'\\Server2\r\Documents and Settings\P262\Мои документы\ИСПОЛНЕНИЕ\Исполн 2010\[исполнение бюд. фирсова 2010.xls]декабрь (3)'!#REF!</c:f>
              <c:strCache>
                <c:ptCount val="1"/>
                <c:pt idx="0">
                  <c:v>#ССЫЛКА!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18000"/>
                  </a:schemeClr>
                </a:gs>
                <a:gs pos="50000">
                  <a:schemeClr val="accent3">
                    <a:satMod val="89000"/>
                    <a:lumMod val="91000"/>
                  </a:schemeClr>
                </a:gs>
                <a:gs pos="100000">
                  <a:schemeClr val="accent3">
                    <a:lumMod val="6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elete val="1"/>
          </c:dLbls>
          <c:cat>
            <c:strRef>
              <c:f>'СравнАналНалНенал и МБТ'!$B$2:$F$2</c:f>
              <c:strCache>
                <c:ptCount val="5"/>
                <c:pt idx="0">
                  <c:v>2020 год </c:v>
                </c:pt>
                <c:pt idx="1">
                  <c:v>2021 год </c:v>
                </c:pt>
                <c:pt idx="2">
                  <c:v>2022 год прогноз</c:v>
                </c:pt>
                <c:pt idx="3">
                  <c:v>2023 год прогноз</c:v>
                </c:pt>
                <c:pt idx="4">
                  <c:v>2024 год прогноз</c:v>
                </c:pt>
              </c:strCache>
            </c:strRef>
          </c:cat>
          <c:val>
            <c:numRef>
              <c:f>'\\Server2\r\Documents and Settings\P262\Мои документы\ИСПОЛНЕНИЕ\Исполн 2010\[исполнение бюд. фирсова 2010.xls]декабрь (3)'!#REF!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dLbls>
          <c:showVal val="1"/>
        </c:dLbls>
        <c:gapWidth val="100"/>
        <c:overlap val="-24"/>
        <c:axId val="195331200"/>
        <c:axId val="195359104"/>
      </c:barChart>
      <c:catAx>
        <c:axId val="1953312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359104"/>
        <c:crosses val="autoZero"/>
        <c:auto val="1"/>
        <c:lblAlgn val="ctr"/>
        <c:lblOffset val="100"/>
        <c:tickLblSkip val="1"/>
        <c:tickMarkSkip val="1"/>
      </c:catAx>
      <c:valAx>
        <c:axId val="1953591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тысячи рублей</a:t>
                </a:r>
              </a:p>
            </c:rich>
          </c:tx>
          <c:layout>
            <c:manualLayout>
              <c:xMode val="edge"/>
              <c:yMode val="edge"/>
              <c:x val="8.149684132926055E-2"/>
              <c:y val="0.26458513774448439"/>
            </c:manualLayout>
          </c:layout>
          <c:spPr>
            <a:noFill/>
            <a:ln>
              <a:noFill/>
            </a:ln>
            <a:effectLst/>
          </c:spPr>
        </c:title>
        <c:numFmt formatCode="#,##0_р_." sourceLinked="1"/>
        <c:maj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33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82351309826441921"/>
          <c:y val="0.14037130620420138"/>
          <c:w val="0.14668591282255189"/>
          <c:h val="0.4672785805640923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9654</c:v>
                </c:pt>
                <c:pt idx="1">
                  <c:v>175418.5</c:v>
                </c:pt>
                <c:pt idx="2">
                  <c:v>415712.6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1.6068973747850941E-2</c:v>
                </c:pt>
                <c:pt idx="1">
                  <c:v>0.29198210807825564</c:v>
                </c:pt>
                <c:pt idx="2">
                  <c:v>0.69194891817391702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40864549070530465"/>
          <c:y val="0.91456355401710243"/>
        </c:manualLayout>
      </c:layout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/>
                      <a:t>Социально-культурная сфера</a:t>
                    </a:r>
                    <a:r>
                      <a:rPr lang="ru-RU"/>
                      <a:t>
</a:t>
                    </a:r>
                    <a:r>
                      <a:rPr lang="ru-RU" smtClean="0"/>
                      <a:t>17,9%</a:t>
                    </a:r>
                    <a:endParaRPr lang="ru-RU" dirty="0"/>
                  </a:p>
                </c:rich>
              </c:tx>
              <c:showCatName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/>
                      <a:t>Жилищно-коммунальное хозяйство</a:t>
                    </a:r>
                    <a:r>
                      <a:rPr lang="ru-RU"/>
                      <a:t>
</a:t>
                    </a:r>
                    <a:r>
                      <a:rPr lang="ru-RU" smtClean="0"/>
                      <a:t>42,2%</a:t>
                    </a:r>
                    <a:endParaRPr lang="ru-RU" dirty="0"/>
                  </a:p>
                </c:rich>
              </c:tx>
              <c:showCatName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/>
                      <a:t>Общегосударственные вопросы; </a:t>
                    </a:r>
                    <a:r>
                      <a:rPr lang="ru-RU" baseline="0" dirty="0" smtClean="0"/>
                      <a:t> 30,9%</a:t>
                    </a:r>
                    <a:endParaRPr lang="ru-RU" dirty="0"/>
                  </a:p>
                </c:rich>
              </c:tx>
              <c:showCatName val="1"/>
              <c:showPercent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/>
                      <a:t>Национальная экономика</a:t>
                    </a:r>
                    <a:r>
                      <a:rPr lang="ru-RU"/>
                      <a:t>
</a:t>
                    </a:r>
                    <a:r>
                      <a:rPr lang="ru-RU" smtClean="0"/>
                      <a:t>8,6%</a:t>
                    </a:r>
                    <a:endParaRPr lang="ru-RU" dirty="0"/>
                  </a:p>
                </c:rich>
              </c:tx>
              <c:showCatName val="1"/>
              <c:showPercent val="1"/>
            </c:dLbl>
            <c:dLbl>
              <c:idx val="4"/>
              <c:layout>
                <c:manualLayout>
                  <c:x val="-1.4767730343762865E-2"/>
                  <c:y val="-7.6464212557536704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Остальные отрасли
</a:t>
                    </a:r>
                    <a:r>
                      <a:rPr lang="ru-RU" dirty="0" smtClean="0"/>
                      <a:t>0,4%</a:t>
                    </a:r>
                    <a:endParaRPr lang="ru-RU" dirty="0"/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1400" b="1" i="1" baseline="0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Лист1!$A$2:$A$6</c:f>
              <c:strCache>
                <c:ptCount val="5"/>
                <c:pt idx="0">
                  <c:v>Социально-культурная сфера</c:v>
                </c:pt>
                <c:pt idx="1">
                  <c:v>Жилищно-коммунальное хозяйство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Остальные отрасли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6654.3</c:v>
                </c:pt>
                <c:pt idx="1">
                  <c:v>4440.4000000000005</c:v>
                </c:pt>
                <c:pt idx="2">
                  <c:v>13370.6</c:v>
                </c:pt>
                <c:pt idx="3">
                  <c:v>3455</c:v>
                </c:pt>
                <c:pt idx="4">
                  <c:v>79.700000000002547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Лист1!$A$2:$A$6</c15:f>
                <c15:dlblRangeCache>
                  <c:ptCount val="5"/>
                  <c:pt idx="0">
                    <c:v>Социально-культурная сфера</c:v>
                  </c:pt>
                  <c:pt idx="1">
                    <c:v>Жилищно-коммунальное хозяйство</c:v>
                  </c:pt>
                  <c:pt idx="2">
                    <c:v>Общегосударственные вопросы</c:v>
                  </c:pt>
                  <c:pt idx="3">
                    <c:v>Национальная экономика</c:v>
                  </c:pt>
                  <c:pt idx="4">
                    <c:v>Остальные отрасли</c:v>
                  </c:pt>
                </c15:dlblRangeCache>
              </c15:datalabelsRange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Лист1!$A$2:$A$6</c:f>
              <c:strCache>
                <c:ptCount val="5"/>
                <c:pt idx="0">
                  <c:v>Социально-культурная сфера</c:v>
                </c:pt>
                <c:pt idx="1">
                  <c:v>Жилищно-коммунальное хозяйство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Остальные отрасли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0.2376535714285711</c:v>
                </c:pt>
                <c:pt idx="1">
                  <c:v>0.15858571428571422</c:v>
                </c:pt>
                <c:pt idx="2">
                  <c:v>0.47752142857142849</c:v>
                </c:pt>
                <c:pt idx="3">
                  <c:v>0.12339285714285711</c:v>
                </c:pt>
                <c:pt idx="4">
                  <c:v>2.8464285714286607E-3</c:v>
                </c:pt>
              </c:numCache>
            </c:numRef>
          </c:val>
        </c:ser>
        <c:ser>
          <c:idx val="2"/>
          <c:order val="2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dLbls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val>
            <c:numRef>
              <c:f>Лист1!$B$2:$B$6</c:f>
              <c:numCache>
                <c:formatCode>General</c:formatCode>
                <c:ptCount val="5"/>
                <c:pt idx="0">
                  <c:v>6654.3</c:v>
                </c:pt>
                <c:pt idx="1">
                  <c:v>4440.4000000000005</c:v>
                </c:pt>
                <c:pt idx="2">
                  <c:v>13370.6</c:v>
                </c:pt>
                <c:pt idx="3">
                  <c:v>3455</c:v>
                </c:pt>
                <c:pt idx="4">
                  <c:v>79.700000000002547</c:v>
                </c:pt>
              </c:numCache>
            </c:numRef>
          </c:val>
        </c:ser>
        <c:dLbls>
          <c:showCatName val="1"/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 baseline="0"/>
            </a:pPr>
            <a:r>
              <a:rPr lang="ru-RU" dirty="0"/>
              <a:t>Всего расходов </a:t>
            </a:r>
            <a:r>
              <a:rPr lang="ru-RU" dirty="0" smtClean="0"/>
              <a:t>40 700 тыс.руб.</a:t>
            </a:r>
            <a:endParaRPr lang="ru-RU" dirty="0"/>
          </a:p>
        </c:rich>
      </c:tx>
      <c:layout>
        <c:manualLayout>
          <c:xMode val="edge"/>
          <c:yMode val="edge"/>
          <c:x val="0.17511243957358846"/>
          <c:y val="2.6054381854661683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14161.3</c:v>
                </c:pt>
                <c:pt idx="1">
                  <c:v>13838.7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depthPercent val="100"/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МБТ!$A$4</c:f>
              <c:strCache>
                <c:ptCount val="1"/>
                <c:pt idx="0">
                  <c:v>Дотации</c:v>
                </c:pt>
              </c:strCache>
            </c:strRef>
          </c:tx>
          <c:cat>
            <c:strRef>
              <c:f>МБТ!$B$3:$E$3</c:f>
              <c:strCache>
                <c:ptCount val="4"/>
                <c:pt idx="0">
                  <c:v>2021 год факт</c:v>
                </c:pt>
                <c:pt idx="1">
                  <c:v>2022 год план</c:v>
                </c:pt>
                <c:pt idx="2">
                  <c:v>2023год план</c:v>
                </c:pt>
                <c:pt idx="3">
                  <c:v>2024год план</c:v>
                </c:pt>
              </c:strCache>
            </c:strRef>
          </c:cat>
          <c:val>
            <c:numRef>
              <c:f>МБТ!$B$4:$E$4</c:f>
              <c:numCache>
                <c:formatCode>#,##0.00</c:formatCode>
                <c:ptCount val="4"/>
                <c:pt idx="0">
                  <c:v>5755</c:v>
                </c:pt>
                <c:pt idx="1">
                  <c:v>8292.5</c:v>
                </c:pt>
                <c:pt idx="2">
                  <c:v>8516.6</c:v>
                </c:pt>
                <c:pt idx="3">
                  <c:v>8876.6</c:v>
                </c:pt>
              </c:numCache>
            </c:numRef>
          </c:val>
        </c:ser>
        <c:ser>
          <c:idx val="1"/>
          <c:order val="1"/>
          <c:tx>
            <c:strRef>
              <c:f>МБТ!$A$5</c:f>
              <c:strCache>
                <c:ptCount val="1"/>
                <c:pt idx="0">
                  <c:v>Субсидии</c:v>
                </c:pt>
              </c:strCache>
            </c:strRef>
          </c:tx>
          <c:cat>
            <c:strRef>
              <c:f>МБТ!$B$3:$E$3</c:f>
              <c:strCache>
                <c:ptCount val="4"/>
                <c:pt idx="0">
                  <c:v>2021 год факт</c:v>
                </c:pt>
                <c:pt idx="1">
                  <c:v>2022 год план</c:v>
                </c:pt>
                <c:pt idx="2">
                  <c:v>2023год план</c:v>
                </c:pt>
                <c:pt idx="3">
                  <c:v>2024год план</c:v>
                </c:pt>
              </c:strCache>
            </c:strRef>
          </c:cat>
          <c:val>
            <c:numRef>
              <c:f>МБТ!$B$5:$E$5</c:f>
              <c:numCache>
                <c:formatCode>#,##0.00</c:formatCode>
                <c:ptCount val="4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МБТ!$A$6</c:f>
              <c:strCache>
                <c:ptCount val="1"/>
                <c:pt idx="0">
                  <c:v>Субвенции</c:v>
                </c:pt>
              </c:strCache>
            </c:strRef>
          </c:tx>
          <c:cat>
            <c:strRef>
              <c:f>МБТ!$B$3:$E$3</c:f>
              <c:strCache>
                <c:ptCount val="4"/>
                <c:pt idx="0">
                  <c:v>2021 год факт</c:v>
                </c:pt>
                <c:pt idx="1">
                  <c:v>2022 год план</c:v>
                </c:pt>
                <c:pt idx="2">
                  <c:v>2023год план</c:v>
                </c:pt>
                <c:pt idx="3">
                  <c:v>2024год план</c:v>
                </c:pt>
              </c:strCache>
            </c:strRef>
          </c:cat>
          <c:val>
            <c:numRef>
              <c:f>МБТ!$B$6:$E$6</c:f>
              <c:numCache>
                <c:formatCode>#,##0.00</c:formatCode>
                <c:ptCount val="4"/>
                <c:pt idx="0">
                  <c:v>1173.7</c:v>
                </c:pt>
                <c:pt idx="1">
                  <c:v>1437.8</c:v>
                </c:pt>
                <c:pt idx="2">
                  <c:v>1496.8</c:v>
                </c:pt>
                <c:pt idx="3">
                  <c:v>1558.1</c:v>
                </c:pt>
              </c:numCache>
            </c:numRef>
          </c:val>
        </c:ser>
        <c:ser>
          <c:idx val="3"/>
          <c:order val="3"/>
          <c:tx>
            <c:strRef>
              <c:f>МБТ!$A$7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cat>
            <c:strRef>
              <c:f>МБТ!$B$3:$E$3</c:f>
              <c:strCache>
                <c:ptCount val="4"/>
                <c:pt idx="0">
                  <c:v>2021 год факт</c:v>
                </c:pt>
                <c:pt idx="1">
                  <c:v>2022 год план</c:v>
                </c:pt>
                <c:pt idx="2">
                  <c:v>2023год план</c:v>
                </c:pt>
                <c:pt idx="3">
                  <c:v>2024год план</c:v>
                </c:pt>
              </c:strCache>
            </c:strRef>
          </c:cat>
          <c:val>
            <c:numRef>
              <c:f>МБТ!$B$7:$E$7</c:f>
              <c:numCache>
                <c:formatCode>#,##0.00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hape val="box"/>
        <c:axId val="176077824"/>
        <c:axId val="176130688"/>
        <c:axId val="0"/>
      </c:bar3DChart>
      <c:catAx>
        <c:axId val="176077824"/>
        <c:scaling>
          <c:orientation val="minMax"/>
        </c:scaling>
        <c:axPos val="b"/>
        <c:numFmt formatCode="General" sourceLinked="1"/>
        <c:tickLblPos val="nextTo"/>
        <c:crossAx val="176130688"/>
        <c:crosses val="autoZero"/>
        <c:auto val="1"/>
        <c:lblAlgn val="ctr"/>
        <c:lblOffset val="100"/>
      </c:catAx>
      <c:valAx>
        <c:axId val="176130688"/>
        <c:scaling>
          <c:orientation val="minMax"/>
        </c:scaling>
        <c:axPos val="l"/>
        <c:majorGridlines/>
        <c:numFmt formatCode="#,##0.00" sourceLinked="1"/>
        <c:tickLblPos val="nextTo"/>
        <c:crossAx val="1760778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352322423030269"/>
          <c:y val="6.4366779034666297E-2"/>
          <c:w val="0.20093559734280694"/>
          <c:h val="0.76139093248960843"/>
        </c:manualLayout>
      </c:layout>
    </c:legend>
    <c:plotVisOnly val="1"/>
    <c:dispBlanksAs val="gap"/>
  </c:chart>
  <c:txPr>
    <a:bodyPr/>
    <a:lstStyle/>
    <a:p>
      <a:pPr>
        <a:defRPr sz="12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381019</c:v>
                </c:pt>
                <c:pt idx="1">
                  <c:v>11613</c:v>
                </c:pt>
                <c:pt idx="2">
                  <c:v>23509</c:v>
                </c:pt>
                <c:pt idx="3">
                  <c:v>16946</c:v>
                </c:pt>
                <c:pt idx="4">
                  <c:v>4318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0.87108972233972382</c:v>
                </c:pt>
                <c:pt idx="1">
                  <c:v>2.6549765091848542E-2</c:v>
                </c:pt>
                <c:pt idx="2">
                  <c:v>5.3746527817469122E-2</c:v>
                </c:pt>
                <c:pt idx="3">
                  <c:v>3.8742126861832843E-2</c:v>
                </c:pt>
                <c:pt idx="4">
                  <c:v>9.8718578891417268E-3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3248</c:v>
                </c:pt>
                <c:pt idx="1">
                  <c:v>44964</c:v>
                </c:pt>
                <c:pt idx="2">
                  <c:v>5505</c:v>
                </c:pt>
                <c:pt idx="3">
                  <c:v>7164</c:v>
                </c:pt>
                <c:pt idx="4">
                  <c:v>3659</c:v>
                </c:pt>
                <c:pt idx="5">
                  <c:v>2162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4.8694192078198556E-2</c:v>
                </c:pt>
                <c:pt idx="1">
                  <c:v>0.6741027255554557</c:v>
                </c:pt>
                <c:pt idx="2">
                  <c:v>8.2531258433030524E-2</c:v>
                </c:pt>
                <c:pt idx="3">
                  <c:v>0.10740307636952416</c:v>
                </c:pt>
                <c:pt idx="4">
                  <c:v>5.4855926359031436E-2</c:v>
                </c:pt>
                <c:pt idx="5">
                  <c:v>3.2412821204761473E-2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9654</c:v>
                </c:pt>
                <c:pt idx="1">
                  <c:v>175418.5</c:v>
                </c:pt>
                <c:pt idx="2">
                  <c:v>415712.6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1.6068973747850941E-2</c:v>
                </c:pt>
                <c:pt idx="1">
                  <c:v>0.29198210807825592</c:v>
                </c:pt>
                <c:pt idx="2">
                  <c:v>0.69194891817391735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3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F56BF3-7673-42B6-96E3-A0B5433D8EBC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97E479-0DC8-445F-A54D-BC3EC60BD26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600" b="1" dirty="0" smtClean="0"/>
            <a:t>Уровни бюджетной системы Российской Федерации </a:t>
          </a:r>
          <a:endParaRPr lang="ru-RU" sz="1600" b="1" dirty="0"/>
        </a:p>
      </dgm:t>
    </dgm:pt>
    <dgm:pt modelId="{561E3BCA-C402-4AEF-A466-1676F3E92727}" type="parTrans" cxnId="{876BAAE9-23E4-4D6D-961F-0C48A1543105}">
      <dgm:prSet/>
      <dgm:spPr/>
      <dgm:t>
        <a:bodyPr/>
        <a:lstStyle/>
        <a:p>
          <a:endParaRPr lang="ru-RU"/>
        </a:p>
      </dgm:t>
    </dgm:pt>
    <dgm:pt modelId="{2206E555-927B-4141-8039-7432AE82C86D}" type="sibTrans" cxnId="{876BAAE9-23E4-4D6D-961F-0C48A1543105}">
      <dgm:prSet/>
      <dgm:spPr/>
      <dgm:t>
        <a:bodyPr/>
        <a:lstStyle/>
        <a:p>
          <a:endParaRPr lang="ru-RU"/>
        </a:p>
      </dgm:t>
    </dgm:pt>
    <dgm:pt modelId="{D3ADE227-BB4F-4D06-9D82-FAFF3B4BA84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400" dirty="0" smtClean="0"/>
            <a:t>Бюджеты Российской Федерации (федеральный бюджет, бюджеты государственных внебюджетных Фондов Российской Федерации</a:t>
          </a:r>
          <a:r>
            <a:rPr lang="ru-RU" sz="1200" dirty="0" smtClean="0"/>
            <a:t>) </a:t>
          </a:r>
          <a:endParaRPr lang="ru-RU" sz="1200" dirty="0"/>
        </a:p>
      </dgm:t>
    </dgm:pt>
    <dgm:pt modelId="{AE9A4624-2A33-4A0F-AF49-0C374FDBBAFA}" type="parTrans" cxnId="{568F9458-7437-4EC6-BE9A-EDCF896A9075}">
      <dgm:prSet/>
      <dgm:spPr/>
      <dgm:t>
        <a:bodyPr/>
        <a:lstStyle/>
        <a:p>
          <a:endParaRPr lang="ru-RU"/>
        </a:p>
      </dgm:t>
    </dgm:pt>
    <dgm:pt modelId="{1AF3A416-3828-451E-BE71-BBE1EBF3236A}" type="sibTrans" cxnId="{568F9458-7437-4EC6-BE9A-EDCF896A9075}">
      <dgm:prSet/>
      <dgm:spPr/>
      <dgm:t>
        <a:bodyPr/>
        <a:lstStyle/>
        <a:p>
          <a:endParaRPr lang="ru-RU"/>
        </a:p>
      </dgm:t>
    </dgm:pt>
    <dgm:pt modelId="{17F1BAE3-3D90-44AD-B0D9-AD5EA8DBECE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400" dirty="0" smtClean="0"/>
            <a:t>Бюджеты субъектов Российской Федерации (региональный бюджет, бюджеты территориальных фондов обязательного медицинского страхования)</a:t>
          </a:r>
          <a:endParaRPr lang="ru-RU" sz="1400" dirty="0"/>
        </a:p>
      </dgm:t>
    </dgm:pt>
    <dgm:pt modelId="{2568FA19-3BEA-4037-AB27-7EA1EB8EC0ED}" type="parTrans" cxnId="{F9B0C352-9DCA-40E7-8DD6-9E4979621FB8}">
      <dgm:prSet/>
      <dgm:spPr/>
      <dgm:t>
        <a:bodyPr/>
        <a:lstStyle/>
        <a:p>
          <a:endParaRPr lang="ru-RU"/>
        </a:p>
      </dgm:t>
    </dgm:pt>
    <dgm:pt modelId="{9DD97A50-D318-4F52-BDE4-D9A68EDDFC7D}" type="sibTrans" cxnId="{F9B0C352-9DCA-40E7-8DD6-9E4979621FB8}">
      <dgm:prSet/>
      <dgm:spPr/>
      <dgm:t>
        <a:bodyPr/>
        <a:lstStyle/>
        <a:p>
          <a:endParaRPr lang="ru-RU"/>
        </a:p>
      </dgm:t>
    </dgm:pt>
    <dgm:pt modelId="{ACCDDCC2-FEB9-4225-8CF0-BF4EA19706DB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/>
            <a:t>Местные бюджеты </a:t>
          </a:r>
        </a:p>
        <a:p>
          <a:pPr rtl="0"/>
          <a:r>
            <a:rPr lang="ru-RU" dirty="0" smtClean="0"/>
            <a:t>(бюджеты внутригородских муниципальных образований)</a:t>
          </a:r>
          <a:endParaRPr lang="ru-RU" dirty="0"/>
        </a:p>
      </dgm:t>
    </dgm:pt>
    <dgm:pt modelId="{E99262E9-E3C9-4E57-80CE-6DAC750EF480}" type="parTrans" cxnId="{A0DC5077-4D86-4386-BCF6-7266E3A9308F}">
      <dgm:prSet/>
      <dgm:spPr/>
      <dgm:t>
        <a:bodyPr/>
        <a:lstStyle/>
        <a:p>
          <a:endParaRPr lang="ru-RU"/>
        </a:p>
      </dgm:t>
    </dgm:pt>
    <dgm:pt modelId="{C7E07049-D554-442B-9FFE-4027FD3D2D9E}" type="sibTrans" cxnId="{A0DC5077-4D86-4386-BCF6-7266E3A9308F}">
      <dgm:prSet/>
      <dgm:spPr/>
      <dgm:t>
        <a:bodyPr/>
        <a:lstStyle/>
        <a:p>
          <a:endParaRPr lang="ru-RU"/>
        </a:p>
      </dgm:t>
    </dgm:pt>
    <dgm:pt modelId="{7CD10BD0-DB31-4A9E-894B-4778A9D86642}" type="pres">
      <dgm:prSet presAssocID="{8BF56BF3-7673-42B6-96E3-A0B5433D8EB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0A5CC77-60CD-484B-9BD1-78F683C6DBDE}" type="pres">
      <dgm:prSet presAssocID="{8BF56BF3-7673-42B6-96E3-A0B5433D8EBC}" presName="pyramid" presStyleLbl="node1" presStyleIdx="0" presStyleCnt="1" custAng="10800000" custScaleX="128561" custScaleY="70724" custLinFactNeighborX="16629" custLinFactNeighborY="15601"/>
      <dgm:spPr/>
    </dgm:pt>
    <dgm:pt modelId="{F96C2A93-718A-47A7-8332-B15E4FE2E7DC}" type="pres">
      <dgm:prSet presAssocID="{8BF56BF3-7673-42B6-96E3-A0B5433D8EBC}" presName="theList" presStyleCnt="0"/>
      <dgm:spPr/>
    </dgm:pt>
    <dgm:pt modelId="{7C65E30A-01EF-4439-93EB-41060A7CE24D}" type="pres">
      <dgm:prSet presAssocID="{0497E479-0DC8-445F-A54D-BC3EC60BD261}" presName="aNode" presStyleLbl="fgAcc1" presStyleIdx="0" presStyleCnt="4" custLinFactNeighborX="-14219" custLinFactNeighborY="-61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8C1E79-1586-41EA-B871-2E3120B7ED57}" type="pres">
      <dgm:prSet presAssocID="{0497E479-0DC8-445F-A54D-BC3EC60BD261}" presName="aSpace" presStyleCnt="0"/>
      <dgm:spPr/>
    </dgm:pt>
    <dgm:pt modelId="{2971A63C-C21B-46E6-9CF5-3D7221E99091}" type="pres">
      <dgm:prSet presAssocID="{D3ADE227-BB4F-4D06-9D82-FAFF3B4BA841}" presName="aNode" presStyleLbl="fgAcc1" presStyleIdx="1" presStyleCnt="4" custScaleX="253846" custLinFactNeighborX="-12763" custLinFactNeighborY="75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B7DA0-4465-47FD-95FE-5C892108B063}" type="pres">
      <dgm:prSet presAssocID="{D3ADE227-BB4F-4D06-9D82-FAFF3B4BA841}" presName="aSpace" presStyleCnt="0"/>
      <dgm:spPr/>
    </dgm:pt>
    <dgm:pt modelId="{DE47E6CA-C60C-4105-8C60-1CE958040ED8}" type="pres">
      <dgm:prSet presAssocID="{17F1BAE3-3D90-44AD-B0D9-AD5EA8DBECE5}" presName="aNode" presStyleLbl="fgAcc1" presStyleIdx="2" presStyleCnt="4" custScaleX="176923" custScaleY="94444" custLinFactY="2950" custLinFactNeighborX="-705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B4559-4EED-4BA3-A6CD-3BFCA6649A74}" type="pres">
      <dgm:prSet presAssocID="{17F1BAE3-3D90-44AD-B0D9-AD5EA8DBECE5}" presName="aSpace" presStyleCnt="0"/>
      <dgm:spPr/>
    </dgm:pt>
    <dgm:pt modelId="{469458CD-E069-4C1A-8628-862242290302}" type="pres">
      <dgm:prSet presAssocID="{ACCDDCC2-FEB9-4225-8CF0-BF4EA19706DB}" presName="aNode" presStyleLbl="fgAcc1" presStyleIdx="3" presStyleCnt="4" custScaleX="176923" custScaleY="92120" custLinFactY="9635" custLinFactNeighborX="-705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DC54F2-3827-4D86-B11A-2D2142E751E1}" type="pres">
      <dgm:prSet presAssocID="{ACCDDCC2-FEB9-4225-8CF0-BF4EA19706DB}" presName="aSpace" presStyleCnt="0"/>
      <dgm:spPr/>
    </dgm:pt>
  </dgm:ptLst>
  <dgm:cxnLst>
    <dgm:cxn modelId="{568F9458-7437-4EC6-BE9A-EDCF896A9075}" srcId="{8BF56BF3-7673-42B6-96E3-A0B5433D8EBC}" destId="{D3ADE227-BB4F-4D06-9D82-FAFF3B4BA841}" srcOrd="1" destOrd="0" parTransId="{AE9A4624-2A33-4A0F-AF49-0C374FDBBAFA}" sibTransId="{1AF3A416-3828-451E-BE71-BBE1EBF3236A}"/>
    <dgm:cxn modelId="{583FB29F-2B1C-4957-BEC4-59D9F8AF2536}" type="presOf" srcId="{17F1BAE3-3D90-44AD-B0D9-AD5EA8DBECE5}" destId="{DE47E6CA-C60C-4105-8C60-1CE958040ED8}" srcOrd="0" destOrd="0" presId="urn:microsoft.com/office/officeart/2005/8/layout/pyramid2"/>
    <dgm:cxn modelId="{F9B0C352-9DCA-40E7-8DD6-9E4979621FB8}" srcId="{8BF56BF3-7673-42B6-96E3-A0B5433D8EBC}" destId="{17F1BAE3-3D90-44AD-B0D9-AD5EA8DBECE5}" srcOrd="2" destOrd="0" parTransId="{2568FA19-3BEA-4037-AB27-7EA1EB8EC0ED}" sibTransId="{9DD97A50-D318-4F52-BDE4-D9A68EDDFC7D}"/>
    <dgm:cxn modelId="{62C9ADA4-A6BF-42F8-99C5-FC94DF946089}" type="presOf" srcId="{0497E479-0DC8-445F-A54D-BC3EC60BD261}" destId="{7C65E30A-01EF-4439-93EB-41060A7CE24D}" srcOrd="0" destOrd="0" presId="urn:microsoft.com/office/officeart/2005/8/layout/pyramid2"/>
    <dgm:cxn modelId="{CFC7B518-BE2E-4705-87BE-5AD50E1E7FEE}" type="presOf" srcId="{ACCDDCC2-FEB9-4225-8CF0-BF4EA19706DB}" destId="{469458CD-E069-4C1A-8628-862242290302}" srcOrd="0" destOrd="0" presId="urn:microsoft.com/office/officeart/2005/8/layout/pyramid2"/>
    <dgm:cxn modelId="{A0DC5077-4D86-4386-BCF6-7266E3A9308F}" srcId="{8BF56BF3-7673-42B6-96E3-A0B5433D8EBC}" destId="{ACCDDCC2-FEB9-4225-8CF0-BF4EA19706DB}" srcOrd="3" destOrd="0" parTransId="{E99262E9-E3C9-4E57-80CE-6DAC750EF480}" sibTransId="{C7E07049-D554-442B-9FFE-4027FD3D2D9E}"/>
    <dgm:cxn modelId="{F889ECB9-2EE0-4FB2-957D-3353ADAC9140}" type="presOf" srcId="{D3ADE227-BB4F-4D06-9D82-FAFF3B4BA841}" destId="{2971A63C-C21B-46E6-9CF5-3D7221E99091}" srcOrd="0" destOrd="0" presId="urn:microsoft.com/office/officeart/2005/8/layout/pyramid2"/>
    <dgm:cxn modelId="{876BAAE9-23E4-4D6D-961F-0C48A1543105}" srcId="{8BF56BF3-7673-42B6-96E3-A0B5433D8EBC}" destId="{0497E479-0DC8-445F-A54D-BC3EC60BD261}" srcOrd="0" destOrd="0" parTransId="{561E3BCA-C402-4AEF-A466-1676F3E92727}" sibTransId="{2206E555-927B-4141-8039-7432AE82C86D}"/>
    <dgm:cxn modelId="{83F7B2A3-64A8-4A87-B781-7847BB2E4FF9}" type="presOf" srcId="{8BF56BF3-7673-42B6-96E3-A0B5433D8EBC}" destId="{7CD10BD0-DB31-4A9E-894B-4778A9D86642}" srcOrd="0" destOrd="0" presId="urn:microsoft.com/office/officeart/2005/8/layout/pyramid2"/>
    <dgm:cxn modelId="{FD3454C4-EBDE-401E-8D7C-A6A7E771AEE4}" type="presParOf" srcId="{7CD10BD0-DB31-4A9E-894B-4778A9D86642}" destId="{A0A5CC77-60CD-484B-9BD1-78F683C6DBDE}" srcOrd="0" destOrd="0" presId="urn:microsoft.com/office/officeart/2005/8/layout/pyramid2"/>
    <dgm:cxn modelId="{D00C3A61-7972-4105-98F0-43DD7175A686}" type="presParOf" srcId="{7CD10BD0-DB31-4A9E-894B-4778A9D86642}" destId="{F96C2A93-718A-47A7-8332-B15E4FE2E7DC}" srcOrd="1" destOrd="0" presId="urn:microsoft.com/office/officeart/2005/8/layout/pyramid2"/>
    <dgm:cxn modelId="{32EF0933-C78B-4565-80BE-84030AAF2290}" type="presParOf" srcId="{F96C2A93-718A-47A7-8332-B15E4FE2E7DC}" destId="{7C65E30A-01EF-4439-93EB-41060A7CE24D}" srcOrd="0" destOrd="0" presId="urn:microsoft.com/office/officeart/2005/8/layout/pyramid2"/>
    <dgm:cxn modelId="{BEC331D1-D349-41CC-99E3-390D0AB68ECC}" type="presParOf" srcId="{F96C2A93-718A-47A7-8332-B15E4FE2E7DC}" destId="{C58C1E79-1586-41EA-B871-2E3120B7ED57}" srcOrd="1" destOrd="0" presId="urn:microsoft.com/office/officeart/2005/8/layout/pyramid2"/>
    <dgm:cxn modelId="{2DCECAEC-7110-4BE5-8960-8D026623CED7}" type="presParOf" srcId="{F96C2A93-718A-47A7-8332-B15E4FE2E7DC}" destId="{2971A63C-C21B-46E6-9CF5-3D7221E99091}" srcOrd="2" destOrd="0" presId="urn:microsoft.com/office/officeart/2005/8/layout/pyramid2"/>
    <dgm:cxn modelId="{E2AF2C32-A475-410F-9135-2E926626B594}" type="presParOf" srcId="{F96C2A93-718A-47A7-8332-B15E4FE2E7DC}" destId="{1A6B7DA0-4465-47FD-95FE-5C892108B063}" srcOrd="3" destOrd="0" presId="urn:microsoft.com/office/officeart/2005/8/layout/pyramid2"/>
    <dgm:cxn modelId="{FDC5583F-F106-43CA-B5F3-03B4F44829FB}" type="presParOf" srcId="{F96C2A93-718A-47A7-8332-B15E4FE2E7DC}" destId="{DE47E6CA-C60C-4105-8C60-1CE958040ED8}" srcOrd="4" destOrd="0" presId="urn:microsoft.com/office/officeart/2005/8/layout/pyramid2"/>
    <dgm:cxn modelId="{B0BEBB90-7920-4480-83EE-2F497C5DCB53}" type="presParOf" srcId="{F96C2A93-718A-47A7-8332-B15E4FE2E7DC}" destId="{130B4559-4EED-4BA3-A6CD-3BFCA6649A74}" srcOrd="5" destOrd="0" presId="urn:microsoft.com/office/officeart/2005/8/layout/pyramid2"/>
    <dgm:cxn modelId="{1AD3B681-5BB2-413A-942A-C60BBAB9B0C1}" type="presParOf" srcId="{F96C2A93-718A-47A7-8332-B15E4FE2E7DC}" destId="{469458CD-E069-4C1A-8628-862242290302}" srcOrd="6" destOrd="0" presId="urn:microsoft.com/office/officeart/2005/8/layout/pyramid2"/>
    <dgm:cxn modelId="{E6C1A242-188E-446E-8255-02C9ADC36FC6}" type="presParOf" srcId="{F96C2A93-718A-47A7-8332-B15E4FE2E7DC}" destId="{D5DC54F2-3827-4D86-B11A-2D2142E751E1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87C888-2D2C-4A40-9D0D-9F35CEC76C38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0EBDFF96-3F39-46F7-B0BF-D4AB114F203C}">
      <dgm:prSet/>
      <dgm:spPr>
        <a:gradFill rotWithShape="0">
          <a:gsLst>
            <a:gs pos="0">
              <a:srgbClr val="2787A0"/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Преемственность  бюджетной  классификации  Российской  Федерации,  а также  обеспечение  сопоставимости  показателей  бюджета  отчетного, текущего и очередного финансового года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A72CF5-421C-46F0-8F2D-2EA136A9AF80}" type="parTrans" cxnId="{2EA4161B-866E-4F06-8A39-3FD84C981975}">
      <dgm:prSet/>
      <dgm:spPr/>
      <dgm:t>
        <a:bodyPr/>
        <a:lstStyle/>
        <a:p>
          <a:endParaRPr lang="ru-RU"/>
        </a:p>
      </dgm:t>
    </dgm:pt>
    <dgm:pt modelId="{99D6746B-7139-40F4-8698-101B9A3573B8}" type="sibTrans" cxnId="{2EA4161B-866E-4F06-8A39-3FD84C981975}">
      <dgm:prSet/>
      <dgm:spPr/>
      <dgm:t>
        <a:bodyPr/>
        <a:lstStyle/>
        <a:p>
          <a:endParaRPr lang="ru-RU"/>
        </a:p>
      </dgm:t>
    </dgm:pt>
    <dgm:pt modelId="{76F60F58-8547-4806-867A-D733FC610825}">
      <dgm:prSet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120650" h="88900"/>
          <a:bevelB w="88900" h="31750"/>
        </a:sp3d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Обязательная  открытость  для  общества  и  средств  массовой  информации проектов бюджетов, обеспечение доступа к информации на едином портале бюджетной системы Российской Федерации в сети «Интернет»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D7F28F-79CA-4A6F-AAFE-EE2C1BE21B36}" type="parTrans" cxnId="{84476332-E4EB-43E8-BBC8-61106A95B702}">
      <dgm:prSet/>
      <dgm:spPr/>
      <dgm:t>
        <a:bodyPr/>
        <a:lstStyle/>
        <a:p>
          <a:endParaRPr lang="ru-RU"/>
        </a:p>
      </dgm:t>
    </dgm:pt>
    <dgm:pt modelId="{DE9492DF-1773-4112-A6D0-E905DF16EB18}" type="sibTrans" cxnId="{84476332-E4EB-43E8-BBC8-61106A95B702}">
      <dgm:prSet/>
      <dgm:spPr/>
      <dgm:t>
        <a:bodyPr/>
        <a:lstStyle/>
        <a:p>
          <a:endParaRPr lang="ru-RU"/>
        </a:p>
      </dgm:t>
    </dgm:pt>
    <dgm:pt modelId="{732F433C-2B2D-4196-A514-30CB863CA28B}">
      <dgm:prSet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Доступность иных сведений о бюджетах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476C40-AC38-4844-9AA4-E39A33F0712B}" type="parTrans" cxnId="{99051BC1-224A-421A-B39F-5A1285DA9223}">
      <dgm:prSet/>
      <dgm:spPr/>
      <dgm:t>
        <a:bodyPr/>
        <a:lstStyle/>
        <a:p>
          <a:endParaRPr lang="ru-RU"/>
        </a:p>
      </dgm:t>
    </dgm:pt>
    <dgm:pt modelId="{F156AEE1-8E07-4126-A979-703E4B98CB3D}" type="sibTrans" cxnId="{99051BC1-224A-421A-B39F-5A1285DA9223}">
      <dgm:prSet/>
      <dgm:spPr/>
      <dgm:t>
        <a:bodyPr/>
        <a:lstStyle/>
        <a:p>
          <a:endParaRPr lang="ru-RU"/>
        </a:p>
      </dgm:t>
    </dgm:pt>
    <dgm:pt modelId="{FD190CAB-DE1F-440A-9ECC-79FA429BE595}">
      <dgm:prSet custT="1"/>
      <dgm:spPr>
        <a:gradFill rotWithShape="0">
          <a:gsLst>
            <a:gs pos="55040">
              <a:srgbClr val="BC3835"/>
            </a:gs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Обязательное  опубликование  в  средствах  массовой  информации утвержденных бюджетов и отчетов об их исполнении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BD7C4-9FB0-46EA-9AC0-EFF0EA3A3DFE}" type="parTrans" cxnId="{8DEE285D-625F-4E74-B868-EEAF71FAEC1C}">
      <dgm:prSet/>
      <dgm:spPr/>
      <dgm:t>
        <a:bodyPr/>
        <a:lstStyle/>
        <a:p>
          <a:endParaRPr lang="ru-RU"/>
        </a:p>
      </dgm:t>
    </dgm:pt>
    <dgm:pt modelId="{9B98FFBE-5E75-4248-BAB9-A8D7A99915D5}" type="sibTrans" cxnId="{8DEE285D-625F-4E74-B868-EEAF71FAEC1C}">
      <dgm:prSet/>
      <dgm:spPr/>
      <dgm:t>
        <a:bodyPr/>
        <a:lstStyle/>
        <a:p>
          <a:endParaRPr lang="ru-RU" dirty="0"/>
        </a:p>
      </dgm:t>
    </dgm:pt>
    <dgm:pt modelId="{8AD06B7D-0410-483A-AB8F-6C288975DD0E}" type="pres">
      <dgm:prSet presAssocID="{B687C888-2D2C-4A40-9D0D-9F35CEC76C3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64ECDAE-9762-40F3-8050-A7D2A339FB54}" type="pres">
      <dgm:prSet presAssocID="{B687C888-2D2C-4A40-9D0D-9F35CEC76C38}" presName="Name1" presStyleCnt="0"/>
      <dgm:spPr/>
      <dgm:t>
        <a:bodyPr/>
        <a:lstStyle/>
        <a:p>
          <a:endParaRPr lang="ru-RU"/>
        </a:p>
      </dgm:t>
    </dgm:pt>
    <dgm:pt modelId="{8BD0E639-3C8F-4A61-A7C2-A0D19F809682}" type="pres">
      <dgm:prSet presAssocID="{B687C888-2D2C-4A40-9D0D-9F35CEC76C38}" presName="cycle" presStyleCnt="0"/>
      <dgm:spPr/>
      <dgm:t>
        <a:bodyPr/>
        <a:lstStyle/>
        <a:p>
          <a:endParaRPr lang="ru-RU"/>
        </a:p>
      </dgm:t>
    </dgm:pt>
    <dgm:pt modelId="{0EAD4ADA-2A59-4EF1-8653-CB7F7981888C}" type="pres">
      <dgm:prSet presAssocID="{B687C888-2D2C-4A40-9D0D-9F35CEC76C38}" presName="srcNode" presStyleLbl="node1" presStyleIdx="0" presStyleCnt="4"/>
      <dgm:spPr/>
      <dgm:t>
        <a:bodyPr/>
        <a:lstStyle/>
        <a:p>
          <a:endParaRPr lang="ru-RU"/>
        </a:p>
      </dgm:t>
    </dgm:pt>
    <dgm:pt modelId="{4C9518E1-12EB-4B3C-8B5F-D974E14EFB87}" type="pres">
      <dgm:prSet presAssocID="{B687C888-2D2C-4A40-9D0D-9F35CEC76C38}" presName="conn" presStyleLbl="parChTrans1D2" presStyleIdx="0" presStyleCnt="1"/>
      <dgm:spPr/>
      <dgm:t>
        <a:bodyPr/>
        <a:lstStyle/>
        <a:p>
          <a:endParaRPr lang="ru-RU"/>
        </a:p>
      </dgm:t>
    </dgm:pt>
    <dgm:pt modelId="{F75459F7-9FDB-482E-96CE-B9EB44E43125}" type="pres">
      <dgm:prSet presAssocID="{B687C888-2D2C-4A40-9D0D-9F35CEC76C38}" presName="extraNode" presStyleLbl="node1" presStyleIdx="0" presStyleCnt="4"/>
      <dgm:spPr/>
      <dgm:t>
        <a:bodyPr/>
        <a:lstStyle/>
        <a:p>
          <a:endParaRPr lang="ru-RU"/>
        </a:p>
      </dgm:t>
    </dgm:pt>
    <dgm:pt modelId="{2F5125A3-AB0A-4860-ADFD-47CFD27FD192}" type="pres">
      <dgm:prSet presAssocID="{B687C888-2D2C-4A40-9D0D-9F35CEC76C38}" presName="dstNode" presStyleLbl="node1" presStyleIdx="0" presStyleCnt="4"/>
      <dgm:spPr/>
      <dgm:t>
        <a:bodyPr/>
        <a:lstStyle/>
        <a:p>
          <a:endParaRPr lang="ru-RU"/>
        </a:p>
      </dgm:t>
    </dgm:pt>
    <dgm:pt modelId="{5244B001-A17A-4B8C-9581-5FC16B84669E}" type="pres">
      <dgm:prSet presAssocID="{FD190CAB-DE1F-440A-9ECC-79FA429BE595}" presName="text_1" presStyleLbl="node1" presStyleIdx="0" presStyleCnt="4" custScaleY="1250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51564-DC84-4048-967D-B6F7E9FBBF78}" type="pres">
      <dgm:prSet presAssocID="{FD190CAB-DE1F-440A-9ECC-79FA429BE595}" presName="accent_1" presStyleCnt="0"/>
      <dgm:spPr/>
      <dgm:t>
        <a:bodyPr/>
        <a:lstStyle/>
        <a:p>
          <a:endParaRPr lang="ru-RU"/>
        </a:p>
      </dgm:t>
    </dgm:pt>
    <dgm:pt modelId="{89611791-A850-4B89-89EB-5C21F0941E7C}" type="pres">
      <dgm:prSet presAssocID="{FD190CAB-DE1F-440A-9ECC-79FA429BE595}" presName="accentRepeatNode" presStyleLbl="solidFgAcc1" presStyleIdx="0" presStyleCnt="4"/>
      <dgm:spPr>
        <a:solidFill>
          <a:srgbClr val="FFCC66"/>
        </a:solidFill>
      </dgm:spPr>
      <dgm:t>
        <a:bodyPr/>
        <a:lstStyle/>
        <a:p>
          <a:endParaRPr lang="ru-RU"/>
        </a:p>
      </dgm:t>
    </dgm:pt>
    <dgm:pt modelId="{66B8FCFB-CF53-4F5C-A7F0-C7F64F465CC0}" type="pres">
      <dgm:prSet presAssocID="{732F433C-2B2D-4196-A514-30CB863CA28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2F0470-829F-42C3-9EF1-4EEC01DD9A73}" type="pres">
      <dgm:prSet presAssocID="{732F433C-2B2D-4196-A514-30CB863CA28B}" presName="accent_2" presStyleCnt="0"/>
      <dgm:spPr/>
      <dgm:t>
        <a:bodyPr/>
        <a:lstStyle/>
        <a:p>
          <a:endParaRPr lang="ru-RU"/>
        </a:p>
      </dgm:t>
    </dgm:pt>
    <dgm:pt modelId="{4D556A40-5431-4055-AE3D-37731D8F9AED}" type="pres">
      <dgm:prSet presAssocID="{732F433C-2B2D-4196-A514-30CB863CA28B}" presName="accentRepeatNode" presStyleLbl="solidFgAcc1" presStyleIdx="1" presStyleCnt="4"/>
      <dgm:spPr>
        <a:solidFill>
          <a:srgbClr val="FFCC66"/>
        </a:solidFill>
      </dgm:spPr>
      <dgm:t>
        <a:bodyPr/>
        <a:lstStyle/>
        <a:p>
          <a:endParaRPr lang="ru-RU"/>
        </a:p>
      </dgm:t>
    </dgm:pt>
    <dgm:pt modelId="{C285525D-0608-40F3-B875-FCB296F56181}" type="pres">
      <dgm:prSet presAssocID="{76F60F58-8547-4806-867A-D733FC610825}" presName="text_3" presStyleLbl="node1" presStyleIdx="2" presStyleCnt="4" custScaleY="136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BB9F46-5F7F-41FF-86F9-66EA3101C120}" type="pres">
      <dgm:prSet presAssocID="{76F60F58-8547-4806-867A-D733FC610825}" presName="accent_3" presStyleCnt="0"/>
      <dgm:spPr/>
      <dgm:t>
        <a:bodyPr/>
        <a:lstStyle/>
        <a:p>
          <a:endParaRPr lang="ru-RU"/>
        </a:p>
      </dgm:t>
    </dgm:pt>
    <dgm:pt modelId="{0AFC0337-A094-4E6F-ADC3-86192D44916D}" type="pres">
      <dgm:prSet presAssocID="{76F60F58-8547-4806-867A-D733FC610825}" presName="accentRepeatNode" presStyleLbl="solidFgAcc1" presStyleIdx="2" presStyleCnt="4"/>
      <dgm:spPr>
        <a:solidFill>
          <a:srgbClr val="FFCC66"/>
        </a:solidFill>
      </dgm:spPr>
      <dgm:t>
        <a:bodyPr/>
        <a:lstStyle/>
        <a:p>
          <a:endParaRPr lang="ru-RU"/>
        </a:p>
      </dgm:t>
    </dgm:pt>
    <dgm:pt modelId="{6ABFB54C-78EB-4035-AEF4-2CC6CDAEC6BA}" type="pres">
      <dgm:prSet presAssocID="{0EBDFF96-3F39-46F7-B0BF-D4AB114F203C}" presName="text_4" presStyleLbl="node1" presStyleIdx="3" presStyleCnt="4" custScaleY="123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1D313-E4C2-4C27-84AA-11DBA9C31CC0}" type="pres">
      <dgm:prSet presAssocID="{0EBDFF96-3F39-46F7-B0BF-D4AB114F203C}" presName="accent_4" presStyleCnt="0"/>
      <dgm:spPr/>
      <dgm:t>
        <a:bodyPr/>
        <a:lstStyle/>
        <a:p>
          <a:endParaRPr lang="ru-RU"/>
        </a:p>
      </dgm:t>
    </dgm:pt>
    <dgm:pt modelId="{C860734A-428E-4FAA-A848-A86E63673D4E}" type="pres">
      <dgm:prSet presAssocID="{0EBDFF96-3F39-46F7-B0BF-D4AB114F203C}" presName="accentRepeatNode" presStyleLbl="solidFgAcc1" presStyleIdx="3" presStyleCnt="4"/>
      <dgm:spPr>
        <a:solidFill>
          <a:srgbClr val="FFCC66"/>
        </a:solidFill>
      </dgm:spPr>
      <dgm:t>
        <a:bodyPr/>
        <a:lstStyle/>
        <a:p>
          <a:endParaRPr lang="ru-RU"/>
        </a:p>
      </dgm:t>
    </dgm:pt>
  </dgm:ptLst>
  <dgm:cxnLst>
    <dgm:cxn modelId="{84476332-E4EB-43E8-BBC8-61106A95B702}" srcId="{B687C888-2D2C-4A40-9D0D-9F35CEC76C38}" destId="{76F60F58-8547-4806-867A-D733FC610825}" srcOrd="2" destOrd="0" parTransId="{35D7F28F-79CA-4A6F-AAFE-EE2C1BE21B36}" sibTransId="{DE9492DF-1773-4112-A6D0-E905DF16EB18}"/>
    <dgm:cxn modelId="{5350F574-E1C0-4770-AF27-C9BC6558914E}" type="presOf" srcId="{732F433C-2B2D-4196-A514-30CB863CA28B}" destId="{66B8FCFB-CF53-4F5C-A7F0-C7F64F465CC0}" srcOrd="0" destOrd="0" presId="urn:microsoft.com/office/officeart/2008/layout/VerticalCurvedList"/>
    <dgm:cxn modelId="{9741F1C7-ECE4-4D20-A06D-3D7C36096940}" type="presOf" srcId="{FD190CAB-DE1F-440A-9ECC-79FA429BE595}" destId="{5244B001-A17A-4B8C-9581-5FC16B84669E}" srcOrd="0" destOrd="0" presId="urn:microsoft.com/office/officeart/2008/layout/VerticalCurvedList"/>
    <dgm:cxn modelId="{99051BC1-224A-421A-B39F-5A1285DA9223}" srcId="{B687C888-2D2C-4A40-9D0D-9F35CEC76C38}" destId="{732F433C-2B2D-4196-A514-30CB863CA28B}" srcOrd="1" destOrd="0" parTransId="{72476C40-AC38-4844-9AA4-E39A33F0712B}" sibTransId="{F156AEE1-8E07-4126-A979-703E4B98CB3D}"/>
    <dgm:cxn modelId="{614BEEE1-9B82-46B9-B88A-C92EAB5724FE}" type="presOf" srcId="{0EBDFF96-3F39-46F7-B0BF-D4AB114F203C}" destId="{6ABFB54C-78EB-4035-AEF4-2CC6CDAEC6BA}" srcOrd="0" destOrd="0" presId="urn:microsoft.com/office/officeart/2008/layout/VerticalCurvedList"/>
    <dgm:cxn modelId="{AAAEA7A7-C6F1-4E1B-B34E-999A4491CFE9}" type="presOf" srcId="{76F60F58-8547-4806-867A-D733FC610825}" destId="{C285525D-0608-40F3-B875-FCB296F56181}" srcOrd="0" destOrd="0" presId="urn:microsoft.com/office/officeart/2008/layout/VerticalCurvedList"/>
    <dgm:cxn modelId="{8DEE285D-625F-4E74-B868-EEAF71FAEC1C}" srcId="{B687C888-2D2C-4A40-9D0D-9F35CEC76C38}" destId="{FD190CAB-DE1F-440A-9ECC-79FA429BE595}" srcOrd="0" destOrd="0" parTransId="{91BBD7C4-9FB0-46EA-9AC0-EFF0EA3A3DFE}" sibTransId="{9B98FFBE-5E75-4248-BAB9-A8D7A99915D5}"/>
    <dgm:cxn modelId="{9328EAE8-D639-4202-B800-1EF763187A76}" type="presOf" srcId="{9B98FFBE-5E75-4248-BAB9-A8D7A99915D5}" destId="{4C9518E1-12EB-4B3C-8B5F-D974E14EFB87}" srcOrd="0" destOrd="0" presId="urn:microsoft.com/office/officeart/2008/layout/VerticalCurvedList"/>
    <dgm:cxn modelId="{7588F6E5-EA77-4758-A08B-4D0E13EB40EC}" type="presOf" srcId="{B687C888-2D2C-4A40-9D0D-9F35CEC76C38}" destId="{8AD06B7D-0410-483A-AB8F-6C288975DD0E}" srcOrd="0" destOrd="0" presId="urn:microsoft.com/office/officeart/2008/layout/VerticalCurvedList"/>
    <dgm:cxn modelId="{2EA4161B-866E-4F06-8A39-3FD84C981975}" srcId="{B687C888-2D2C-4A40-9D0D-9F35CEC76C38}" destId="{0EBDFF96-3F39-46F7-B0BF-D4AB114F203C}" srcOrd="3" destOrd="0" parTransId="{8AA72CF5-421C-46F0-8F2D-2EA136A9AF80}" sibTransId="{99D6746B-7139-40F4-8698-101B9A3573B8}"/>
    <dgm:cxn modelId="{8B45FC45-CA6B-4E77-9A68-D04FBA157AB0}" type="presParOf" srcId="{8AD06B7D-0410-483A-AB8F-6C288975DD0E}" destId="{A64ECDAE-9762-40F3-8050-A7D2A339FB54}" srcOrd="0" destOrd="0" presId="urn:microsoft.com/office/officeart/2008/layout/VerticalCurvedList"/>
    <dgm:cxn modelId="{EC90CBD5-C9AD-4295-9B83-C0935BFF47C8}" type="presParOf" srcId="{A64ECDAE-9762-40F3-8050-A7D2A339FB54}" destId="{8BD0E639-3C8F-4A61-A7C2-A0D19F809682}" srcOrd="0" destOrd="0" presId="urn:microsoft.com/office/officeart/2008/layout/VerticalCurvedList"/>
    <dgm:cxn modelId="{540D55E4-24FF-403E-B575-CB3B8DBF0FB3}" type="presParOf" srcId="{8BD0E639-3C8F-4A61-A7C2-A0D19F809682}" destId="{0EAD4ADA-2A59-4EF1-8653-CB7F7981888C}" srcOrd="0" destOrd="0" presId="urn:microsoft.com/office/officeart/2008/layout/VerticalCurvedList"/>
    <dgm:cxn modelId="{80B8B7D7-6C7A-4CC0-9276-4A25C3A4FAB7}" type="presParOf" srcId="{8BD0E639-3C8F-4A61-A7C2-A0D19F809682}" destId="{4C9518E1-12EB-4B3C-8B5F-D974E14EFB87}" srcOrd="1" destOrd="0" presId="urn:microsoft.com/office/officeart/2008/layout/VerticalCurvedList"/>
    <dgm:cxn modelId="{65BF8DCE-23DB-47E2-BB90-90CE0BF72400}" type="presParOf" srcId="{8BD0E639-3C8F-4A61-A7C2-A0D19F809682}" destId="{F75459F7-9FDB-482E-96CE-B9EB44E43125}" srcOrd="2" destOrd="0" presId="urn:microsoft.com/office/officeart/2008/layout/VerticalCurvedList"/>
    <dgm:cxn modelId="{DE2695C3-E189-4723-9C8A-B9EF407FD103}" type="presParOf" srcId="{8BD0E639-3C8F-4A61-A7C2-A0D19F809682}" destId="{2F5125A3-AB0A-4860-ADFD-47CFD27FD192}" srcOrd="3" destOrd="0" presId="urn:microsoft.com/office/officeart/2008/layout/VerticalCurvedList"/>
    <dgm:cxn modelId="{9D94E187-B2CE-4982-8062-7619940DAB7E}" type="presParOf" srcId="{A64ECDAE-9762-40F3-8050-A7D2A339FB54}" destId="{5244B001-A17A-4B8C-9581-5FC16B84669E}" srcOrd="1" destOrd="0" presId="urn:microsoft.com/office/officeart/2008/layout/VerticalCurvedList"/>
    <dgm:cxn modelId="{8CEAA96D-9290-42F7-818F-77EB1914C7E6}" type="presParOf" srcId="{A64ECDAE-9762-40F3-8050-A7D2A339FB54}" destId="{A0651564-DC84-4048-967D-B6F7E9FBBF78}" srcOrd="2" destOrd="0" presId="urn:microsoft.com/office/officeart/2008/layout/VerticalCurvedList"/>
    <dgm:cxn modelId="{3DAA34C2-178D-40C3-B0E9-0BDDD5C7403C}" type="presParOf" srcId="{A0651564-DC84-4048-967D-B6F7E9FBBF78}" destId="{89611791-A850-4B89-89EB-5C21F0941E7C}" srcOrd="0" destOrd="0" presId="urn:microsoft.com/office/officeart/2008/layout/VerticalCurvedList"/>
    <dgm:cxn modelId="{895A70A9-9502-49C0-8BB6-EFE051664FCF}" type="presParOf" srcId="{A64ECDAE-9762-40F3-8050-A7D2A339FB54}" destId="{66B8FCFB-CF53-4F5C-A7F0-C7F64F465CC0}" srcOrd="3" destOrd="0" presId="urn:microsoft.com/office/officeart/2008/layout/VerticalCurvedList"/>
    <dgm:cxn modelId="{2BC3D408-3EE6-4655-AC34-0BC7D28D3A0A}" type="presParOf" srcId="{A64ECDAE-9762-40F3-8050-A7D2A339FB54}" destId="{1C2F0470-829F-42C3-9EF1-4EEC01DD9A73}" srcOrd="4" destOrd="0" presId="urn:microsoft.com/office/officeart/2008/layout/VerticalCurvedList"/>
    <dgm:cxn modelId="{75C8676F-B3BF-4803-AFCA-16D363511FDB}" type="presParOf" srcId="{1C2F0470-829F-42C3-9EF1-4EEC01DD9A73}" destId="{4D556A40-5431-4055-AE3D-37731D8F9AED}" srcOrd="0" destOrd="0" presId="urn:microsoft.com/office/officeart/2008/layout/VerticalCurvedList"/>
    <dgm:cxn modelId="{1C737F70-712D-4D06-B193-2C92D4215DB4}" type="presParOf" srcId="{A64ECDAE-9762-40F3-8050-A7D2A339FB54}" destId="{C285525D-0608-40F3-B875-FCB296F56181}" srcOrd="5" destOrd="0" presId="urn:microsoft.com/office/officeart/2008/layout/VerticalCurvedList"/>
    <dgm:cxn modelId="{AF425893-A269-4328-8E62-0448CB422082}" type="presParOf" srcId="{A64ECDAE-9762-40F3-8050-A7D2A339FB54}" destId="{35BB9F46-5F7F-41FF-86F9-66EA3101C120}" srcOrd="6" destOrd="0" presId="urn:microsoft.com/office/officeart/2008/layout/VerticalCurvedList"/>
    <dgm:cxn modelId="{E7D99544-B829-4B0A-B839-10045721CD3F}" type="presParOf" srcId="{35BB9F46-5F7F-41FF-86F9-66EA3101C120}" destId="{0AFC0337-A094-4E6F-ADC3-86192D44916D}" srcOrd="0" destOrd="0" presId="urn:microsoft.com/office/officeart/2008/layout/VerticalCurvedList"/>
    <dgm:cxn modelId="{3BB9662C-A01F-4AE8-A85E-A5F6D5AC4FFB}" type="presParOf" srcId="{A64ECDAE-9762-40F3-8050-A7D2A339FB54}" destId="{6ABFB54C-78EB-4035-AEF4-2CC6CDAEC6BA}" srcOrd="7" destOrd="0" presId="urn:microsoft.com/office/officeart/2008/layout/VerticalCurvedList"/>
    <dgm:cxn modelId="{D6B12EDC-7AEB-47A9-867E-7B193CE5B893}" type="presParOf" srcId="{A64ECDAE-9762-40F3-8050-A7D2A339FB54}" destId="{EAA1D313-E4C2-4C27-84AA-11DBA9C31CC0}" srcOrd="8" destOrd="0" presId="urn:microsoft.com/office/officeart/2008/layout/VerticalCurvedList"/>
    <dgm:cxn modelId="{25AB4B9B-EB76-4ADB-B36A-5E5EEFA52C35}" type="presParOf" srcId="{EAA1D313-E4C2-4C27-84AA-11DBA9C31CC0}" destId="{C860734A-428E-4FAA-A848-A86E63673D4E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E6DC3A-5351-4B47-B3FB-AE25883C6F20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2D53B4-E648-4F7B-BCD4-39D1F08C7B10}">
      <dgm:prSet custT="1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2000" b="1" u="sng" dirty="0" smtClean="0"/>
            <a:t>Доходы бюджета </a:t>
          </a:r>
          <a:r>
            <a:rPr lang="ru-RU" sz="2100" dirty="0" smtClean="0"/>
            <a:t>- поступающие в бюджет денежные средства</a:t>
          </a:r>
          <a:endParaRPr lang="ru-RU" sz="2100" dirty="0"/>
        </a:p>
      </dgm:t>
    </dgm:pt>
    <dgm:pt modelId="{2942C92F-698A-404D-99FD-0C24879E96C3}" type="parTrans" cxnId="{1C431F04-0C04-4359-93B6-6A6305ACD869}">
      <dgm:prSet/>
      <dgm:spPr/>
      <dgm:t>
        <a:bodyPr/>
        <a:lstStyle/>
        <a:p>
          <a:endParaRPr lang="ru-RU"/>
        </a:p>
      </dgm:t>
    </dgm:pt>
    <dgm:pt modelId="{D49CBE69-1770-446E-92F5-F8C9645A6117}" type="sibTrans" cxnId="{1C431F04-0C04-4359-93B6-6A6305ACD869}">
      <dgm:prSet/>
      <dgm:spPr/>
      <dgm:t>
        <a:bodyPr/>
        <a:lstStyle/>
        <a:p>
          <a:endParaRPr lang="ru-RU"/>
        </a:p>
      </dgm:t>
    </dgm:pt>
    <dgm:pt modelId="{3DF66718-7293-4143-BAD9-0DD69C5752B3}">
      <dgm:prSet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b="1" u="sng" dirty="0" smtClean="0"/>
            <a:t>Расходы бюджета </a:t>
          </a:r>
          <a:r>
            <a:rPr lang="ru-RU" dirty="0" smtClean="0"/>
            <a:t>-выплачиваемые из бюджета денежные средства</a:t>
          </a:r>
          <a:endParaRPr lang="ru-RU" dirty="0"/>
        </a:p>
      </dgm:t>
    </dgm:pt>
    <dgm:pt modelId="{F7BF014B-6EEC-445C-B032-7909DF90CD83}" type="parTrans" cxnId="{E999EC5E-86C5-4913-831A-8CBF1C71D463}">
      <dgm:prSet/>
      <dgm:spPr/>
      <dgm:t>
        <a:bodyPr/>
        <a:lstStyle/>
        <a:p>
          <a:endParaRPr lang="ru-RU"/>
        </a:p>
      </dgm:t>
    </dgm:pt>
    <dgm:pt modelId="{50F5A77A-93E7-47B9-BCFF-AD357613A1F8}" type="sibTrans" cxnId="{E999EC5E-86C5-4913-831A-8CBF1C71D463}">
      <dgm:prSet/>
      <dgm:spPr/>
      <dgm:t>
        <a:bodyPr/>
        <a:lstStyle/>
        <a:p>
          <a:endParaRPr lang="ru-RU"/>
        </a:p>
      </dgm:t>
    </dgm:pt>
    <dgm:pt modelId="{6A47DAF5-7545-4940-A3DF-A1FAA7C2A589}" type="pres">
      <dgm:prSet presAssocID="{FDE6DC3A-5351-4B47-B3FB-AE25883C6F2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55DB3C4-B907-4D85-A277-207640431D16}" type="pres">
      <dgm:prSet presAssocID="{522D53B4-E648-4F7B-BCD4-39D1F08C7B10}" presName="horFlow" presStyleCnt="0"/>
      <dgm:spPr/>
    </dgm:pt>
    <dgm:pt modelId="{2EE29D98-C249-4B41-9E6E-4ADA28B6A8E5}" type="pres">
      <dgm:prSet presAssocID="{522D53B4-E648-4F7B-BCD4-39D1F08C7B10}" presName="bigChev" presStyleLbl="node1" presStyleIdx="0" presStyleCnt="2"/>
      <dgm:spPr/>
      <dgm:t>
        <a:bodyPr/>
        <a:lstStyle/>
        <a:p>
          <a:endParaRPr lang="ru-RU"/>
        </a:p>
      </dgm:t>
    </dgm:pt>
    <dgm:pt modelId="{96870264-F0E9-47B0-82B2-D1331338E82A}" type="pres">
      <dgm:prSet presAssocID="{522D53B4-E648-4F7B-BCD4-39D1F08C7B10}" presName="vSp" presStyleCnt="0"/>
      <dgm:spPr/>
    </dgm:pt>
    <dgm:pt modelId="{4404B43B-4E91-4AA9-AFA1-75BD2C93EC45}" type="pres">
      <dgm:prSet presAssocID="{3DF66718-7293-4143-BAD9-0DD69C5752B3}" presName="horFlow" presStyleCnt="0"/>
      <dgm:spPr/>
    </dgm:pt>
    <dgm:pt modelId="{2079642C-F60E-404B-91E5-8ED4FEACD4F5}" type="pres">
      <dgm:prSet presAssocID="{3DF66718-7293-4143-BAD9-0DD69C5752B3}" presName="bigChev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D0D078FE-AD9A-4AF1-AA68-C66C2839F707}" type="presOf" srcId="{FDE6DC3A-5351-4B47-B3FB-AE25883C6F20}" destId="{6A47DAF5-7545-4940-A3DF-A1FAA7C2A589}" srcOrd="0" destOrd="0" presId="urn:microsoft.com/office/officeart/2005/8/layout/lProcess3"/>
    <dgm:cxn modelId="{5B516C09-D48B-4063-8B93-E408FF7AF713}" type="presOf" srcId="{522D53B4-E648-4F7B-BCD4-39D1F08C7B10}" destId="{2EE29D98-C249-4B41-9E6E-4ADA28B6A8E5}" srcOrd="0" destOrd="0" presId="urn:microsoft.com/office/officeart/2005/8/layout/lProcess3"/>
    <dgm:cxn modelId="{E999EC5E-86C5-4913-831A-8CBF1C71D463}" srcId="{FDE6DC3A-5351-4B47-B3FB-AE25883C6F20}" destId="{3DF66718-7293-4143-BAD9-0DD69C5752B3}" srcOrd="1" destOrd="0" parTransId="{F7BF014B-6EEC-445C-B032-7909DF90CD83}" sibTransId="{50F5A77A-93E7-47B9-BCFF-AD357613A1F8}"/>
    <dgm:cxn modelId="{1C431F04-0C04-4359-93B6-6A6305ACD869}" srcId="{FDE6DC3A-5351-4B47-B3FB-AE25883C6F20}" destId="{522D53B4-E648-4F7B-BCD4-39D1F08C7B10}" srcOrd="0" destOrd="0" parTransId="{2942C92F-698A-404D-99FD-0C24879E96C3}" sibTransId="{D49CBE69-1770-446E-92F5-F8C9645A6117}"/>
    <dgm:cxn modelId="{2A04EDA8-5364-4F8C-8F14-65376477116C}" type="presOf" srcId="{3DF66718-7293-4143-BAD9-0DD69C5752B3}" destId="{2079642C-F60E-404B-91E5-8ED4FEACD4F5}" srcOrd="0" destOrd="0" presId="urn:microsoft.com/office/officeart/2005/8/layout/lProcess3"/>
    <dgm:cxn modelId="{E89CABFE-4254-4A2B-9CF2-2CD7F7D73E8C}" type="presParOf" srcId="{6A47DAF5-7545-4940-A3DF-A1FAA7C2A589}" destId="{E55DB3C4-B907-4D85-A277-207640431D16}" srcOrd="0" destOrd="0" presId="urn:microsoft.com/office/officeart/2005/8/layout/lProcess3"/>
    <dgm:cxn modelId="{38B1BC77-D3D8-40FF-97E9-243C4BAA7F6E}" type="presParOf" srcId="{E55DB3C4-B907-4D85-A277-207640431D16}" destId="{2EE29D98-C249-4B41-9E6E-4ADA28B6A8E5}" srcOrd="0" destOrd="0" presId="urn:microsoft.com/office/officeart/2005/8/layout/lProcess3"/>
    <dgm:cxn modelId="{0304D4DD-732B-452C-BD74-A1303E616FC2}" type="presParOf" srcId="{6A47DAF5-7545-4940-A3DF-A1FAA7C2A589}" destId="{96870264-F0E9-47B0-82B2-D1331338E82A}" srcOrd="1" destOrd="0" presId="urn:microsoft.com/office/officeart/2005/8/layout/lProcess3"/>
    <dgm:cxn modelId="{1F946FE5-3660-41F8-9490-F6668ECE1157}" type="presParOf" srcId="{6A47DAF5-7545-4940-A3DF-A1FAA7C2A589}" destId="{4404B43B-4E91-4AA9-AFA1-75BD2C93EC45}" srcOrd="2" destOrd="0" presId="urn:microsoft.com/office/officeart/2005/8/layout/lProcess3"/>
    <dgm:cxn modelId="{A42C64E2-B6B8-446A-A357-0A068B6FBC22}" type="presParOf" srcId="{4404B43B-4E91-4AA9-AFA1-75BD2C93EC45}" destId="{2079642C-F60E-404B-91E5-8ED4FEACD4F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70A3CF-10F5-4705-B728-67797BBBEA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CA3F00-7599-48AA-B593-68008BC917FA}">
      <dgm:prSet/>
      <dgm:spPr>
        <a:solidFill>
          <a:srgbClr val="FFC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b="1" u="sng" dirty="0" smtClean="0">
              <a:solidFill>
                <a:schemeClr val="tx1"/>
              </a:solidFill>
            </a:rPr>
            <a:t>Дефицит бюджета </a:t>
          </a:r>
          <a:r>
            <a:rPr lang="ru-RU" dirty="0" smtClean="0">
              <a:solidFill>
                <a:schemeClr val="tx1"/>
              </a:solidFill>
            </a:rPr>
            <a:t>- превышение расходов бюджета над его доходами</a:t>
          </a:r>
          <a:endParaRPr lang="ru-RU" dirty="0">
            <a:solidFill>
              <a:schemeClr val="tx1"/>
            </a:solidFill>
          </a:endParaRPr>
        </a:p>
      </dgm:t>
    </dgm:pt>
    <dgm:pt modelId="{DCE8474F-3824-403E-BCAC-9831C0655795}" type="parTrans" cxnId="{D1A66FE6-A516-4306-BBCE-5FDC22BCBB19}">
      <dgm:prSet/>
      <dgm:spPr/>
      <dgm:t>
        <a:bodyPr/>
        <a:lstStyle/>
        <a:p>
          <a:endParaRPr lang="ru-RU"/>
        </a:p>
      </dgm:t>
    </dgm:pt>
    <dgm:pt modelId="{36902241-128E-431E-BCE9-55821447ACCE}" type="sibTrans" cxnId="{D1A66FE6-A516-4306-BBCE-5FDC22BCBB19}">
      <dgm:prSet/>
      <dgm:spPr/>
      <dgm:t>
        <a:bodyPr/>
        <a:lstStyle/>
        <a:p>
          <a:endParaRPr lang="ru-RU"/>
        </a:p>
      </dgm:t>
    </dgm:pt>
    <dgm:pt modelId="{F2707032-FC6A-41F0-9B42-7F5C17CC39C3}">
      <dgm:prSet/>
      <dgm:spPr>
        <a:solidFill>
          <a:srgbClr val="FFC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b="1" u="sng" dirty="0" smtClean="0">
              <a:solidFill>
                <a:schemeClr val="tx1"/>
              </a:solidFill>
            </a:rPr>
            <a:t>Профицит бюджета </a:t>
          </a:r>
          <a:r>
            <a:rPr lang="ru-RU" dirty="0" smtClean="0">
              <a:solidFill>
                <a:schemeClr val="tx1"/>
              </a:solidFill>
            </a:rPr>
            <a:t>- превышение доходов бюджета над его расходами</a:t>
          </a:r>
          <a:endParaRPr lang="ru-RU" dirty="0">
            <a:solidFill>
              <a:schemeClr val="tx1"/>
            </a:solidFill>
          </a:endParaRPr>
        </a:p>
      </dgm:t>
    </dgm:pt>
    <dgm:pt modelId="{F39630B6-D01D-4C92-860A-DAB04DBB8D5D}" type="parTrans" cxnId="{920EC1AD-5ECC-491E-B851-7C9A0CCCFF88}">
      <dgm:prSet/>
      <dgm:spPr/>
      <dgm:t>
        <a:bodyPr/>
        <a:lstStyle/>
        <a:p>
          <a:endParaRPr lang="ru-RU"/>
        </a:p>
      </dgm:t>
    </dgm:pt>
    <dgm:pt modelId="{78E321C1-79F2-42D3-9925-7041C95A0A87}" type="sibTrans" cxnId="{920EC1AD-5ECC-491E-B851-7C9A0CCCFF88}">
      <dgm:prSet/>
      <dgm:spPr/>
      <dgm:t>
        <a:bodyPr/>
        <a:lstStyle/>
        <a:p>
          <a:endParaRPr lang="ru-RU"/>
        </a:p>
      </dgm:t>
    </dgm:pt>
    <dgm:pt modelId="{E2E3CD61-D05E-4DF8-B09D-E77B48A1C061}" type="pres">
      <dgm:prSet presAssocID="{7B70A3CF-10F5-4705-B728-67797BBBEA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CA735D-DB15-4196-94BA-95A674C43713}" type="pres">
      <dgm:prSet presAssocID="{ADCA3F00-7599-48AA-B593-68008BC917FA}" presName="parentText" presStyleLbl="node1" presStyleIdx="0" presStyleCnt="2" custLinFactY="-8509" custLinFactNeighborX="3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C34EC0-1DB8-469E-A24C-A855B2D5CBBC}" type="pres">
      <dgm:prSet presAssocID="{36902241-128E-431E-BCE9-55821447ACCE}" presName="spacer" presStyleCnt="0"/>
      <dgm:spPr/>
    </dgm:pt>
    <dgm:pt modelId="{F4800AAF-66B8-402B-A9AB-E45B47FAE6CB}" type="pres">
      <dgm:prSet presAssocID="{F2707032-FC6A-41F0-9B42-7F5C17CC39C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7D62DF-EFA1-48D4-AB3D-FFEA46B0C492}" type="presOf" srcId="{ADCA3F00-7599-48AA-B593-68008BC917FA}" destId="{6DCA735D-DB15-4196-94BA-95A674C43713}" srcOrd="0" destOrd="0" presId="urn:microsoft.com/office/officeart/2005/8/layout/vList2"/>
    <dgm:cxn modelId="{D1A66FE6-A516-4306-BBCE-5FDC22BCBB19}" srcId="{7B70A3CF-10F5-4705-B728-67797BBBEA9F}" destId="{ADCA3F00-7599-48AA-B593-68008BC917FA}" srcOrd="0" destOrd="0" parTransId="{DCE8474F-3824-403E-BCAC-9831C0655795}" sibTransId="{36902241-128E-431E-BCE9-55821447ACCE}"/>
    <dgm:cxn modelId="{E2F31B65-E76D-4A0F-BC41-BC850A876E6A}" type="presOf" srcId="{7B70A3CF-10F5-4705-B728-67797BBBEA9F}" destId="{E2E3CD61-D05E-4DF8-B09D-E77B48A1C061}" srcOrd="0" destOrd="0" presId="urn:microsoft.com/office/officeart/2005/8/layout/vList2"/>
    <dgm:cxn modelId="{F7FB4777-8EBA-4D2F-A573-2350ED993517}" type="presOf" srcId="{F2707032-FC6A-41F0-9B42-7F5C17CC39C3}" destId="{F4800AAF-66B8-402B-A9AB-E45B47FAE6CB}" srcOrd="0" destOrd="0" presId="urn:microsoft.com/office/officeart/2005/8/layout/vList2"/>
    <dgm:cxn modelId="{920EC1AD-5ECC-491E-B851-7C9A0CCCFF88}" srcId="{7B70A3CF-10F5-4705-B728-67797BBBEA9F}" destId="{F2707032-FC6A-41F0-9B42-7F5C17CC39C3}" srcOrd="1" destOrd="0" parTransId="{F39630B6-D01D-4C92-860A-DAB04DBB8D5D}" sibTransId="{78E321C1-79F2-42D3-9925-7041C95A0A87}"/>
    <dgm:cxn modelId="{789DA368-0683-436C-B7E4-A5878AEF61A2}" type="presParOf" srcId="{E2E3CD61-D05E-4DF8-B09D-E77B48A1C061}" destId="{6DCA735D-DB15-4196-94BA-95A674C43713}" srcOrd="0" destOrd="0" presId="urn:microsoft.com/office/officeart/2005/8/layout/vList2"/>
    <dgm:cxn modelId="{30FA8CAE-F57B-4BDE-9A0F-D5C7D46753B1}" type="presParOf" srcId="{E2E3CD61-D05E-4DF8-B09D-E77B48A1C061}" destId="{CCC34EC0-1DB8-469E-A24C-A855B2D5CBBC}" srcOrd="1" destOrd="0" presId="urn:microsoft.com/office/officeart/2005/8/layout/vList2"/>
    <dgm:cxn modelId="{31AB4596-29BB-454E-A638-6E8CCE8B3118}" type="presParOf" srcId="{E2E3CD61-D05E-4DF8-B09D-E77B48A1C061}" destId="{F4800AAF-66B8-402B-A9AB-E45B47FAE6CB}" srcOrd="2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0F1524-BFD4-48DA-978A-0F2162AE1D11}" type="doc">
      <dgm:prSet loTypeId="urn:microsoft.com/office/officeart/2005/8/layout/l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79CEBE-52E6-4685-A1D2-16ED707FDCBE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Сентябрь - октябрь</a:t>
          </a:r>
          <a:endParaRPr lang="ru-RU" dirty="0"/>
        </a:p>
      </dgm:t>
    </dgm:pt>
    <dgm:pt modelId="{69AD1D2C-3583-4BF7-B473-059F3CA3A271}" type="parTrans" cxnId="{1C0DF618-38E8-4C2C-8D11-E0AA9CD673AD}">
      <dgm:prSet/>
      <dgm:spPr/>
      <dgm:t>
        <a:bodyPr/>
        <a:lstStyle/>
        <a:p>
          <a:endParaRPr lang="ru-RU"/>
        </a:p>
      </dgm:t>
    </dgm:pt>
    <dgm:pt modelId="{91A761DF-B936-45B4-A6D4-1BAB0BD249D4}" type="sibTrans" cxnId="{1C0DF618-38E8-4C2C-8D11-E0AA9CD673AD}">
      <dgm:prSet/>
      <dgm:spPr/>
      <dgm:t>
        <a:bodyPr/>
        <a:lstStyle/>
        <a:p>
          <a:endParaRPr lang="ru-RU"/>
        </a:p>
      </dgm:t>
    </dgm:pt>
    <dgm:pt modelId="{B7305E1D-8F28-4A11-854F-68B6BF539F93}">
      <dgm:prSet phldrT="[Текст]" custT="1"/>
      <dgm:spPr/>
      <dgm:t>
        <a:bodyPr/>
        <a:lstStyle/>
        <a:p>
          <a:r>
            <a:rPr lang="ru-RU" sz="1200" dirty="0" smtClean="0"/>
            <a:t>Подготовка проекта бюджета </a:t>
          </a:r>
          <a:endParaRPr lang="ru-RU" sz="1200" dirty="0"/>
        </a:p>
      </dgm:t>
    </dgm:pt>
    <dgm:pt modelId="{1C8C55A7-DF06-423F-B213-6A80C83D8BC4}" type="parTrans" cxnId="{5E7760D1-A8ED-480A-9EA1-44BFD873A972}">
      <dgm:prSet/>
      <dgm:spPr/>
      <dgm:t>
        <a:bodyPr/>
        <a:lstStyle/>
        <a:p>
          <a:endParaRPr lang="ru-RU"/>
        </a:p>
      </dgm:t>
    </dgm:pt>
    <dgm:pt modelId="{AA8B3B2E-9165-40DA-8D52-EAD1B85565DB}" type="sibTrans" cxnId="{5E7760D1-A8ED-480A-9EA1-44BFD873A972}">
      <dgm:prSet/>
      <dgm:spPr/>
      <dgm:t>
        <a:bodyPr/>
        <a:lstStyle/>
        <a:p>
          <a:endParaRPr lang="ru-RU"/>
        </a:p>
      </dgm:t>
    </dgm:pt>
    <dgm:pt modelId="{0E3FDD67-9627-41B4-9D93-FD573E62CBB4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Октябрь</a:t>
          </a:r>
          <a:endParaRPr lang="ru-RU" dirty="0"/>
        </a:p>
      </dgm:t>
    </dgm:pt>
    <dgm:pt modelId="{A836B29C-F9BA-43B1-8D5C-4AB65601C331}" type="parTrans" cxnId="{FA9B1C68-D38F-4F69-B6A8-123AB741BF8C}">
      <dgm:prSet/>
      <dgm:spPr/>
      <dgm:t>
        <a:bodyPr/>
        <a:lstStyle/>
        <a:p>
          <a:endParaRPr lang="ru-RU"/>
        </a:p>
      </dgm:t>
    </dgm:pt>
    <dgm:pt modelId="{67E2059E-751B-4CC8-B13B-1C11A547E2C2}" type="sibTrans" cxnId="{FA9B1C68-D38F-4F69-B6A8-123AB741BF8C}">
      <dgm:prSet/>
      <dgm:spPr/>
      <dgm:t>
        <a:bodyPr/>
        <a:lstStyle/>
        <a:p>
          <a:endParaRPr lang="ru-RU"/>
        </a:p>
      </dgm:t>
    </dgm:pt>
    <dgm:pt modelId="{627E8416-788D-450D-B09B-B38A4D6F1FFC}">
      <dgm:prSet phldrT="[Текст]" custT="1"/>
      <dgm:spPr/>
      <dgm:t>
        <a:bodyPr/>
        <a:lstStyle/>
        <a:p>
          <a:r>
            <a:rPr lang="ru-RU" sz="1200" dirty="0" smtClean="0"/>
            <a:t>Внесение проекта бюджета на заседание Муниципального Совета</a:t>
          </a:r>
          <a:endParaRPr lang="ru-RU" sz="1200" dirty="0"/>
        </a:p>
      </dgm:t>
    </dgm:pt>
    <dgm:pt modelId="{8218F22F-CE6C-42C9-AF5B-8AD7D23C24D4}" type="parTrans" cxnId="{EB3AD5CB-A0B4-438C-9EE1-566694A8261F}">
      <dgm:prSet/>
      <dgm:spPr/>
      <dgm:t>
        <a:bodyPr/>
        <a:lstStyle/>
        <a:p>
          <a:endParaRPr lang="ru-RU"/>
        </a:p>
      </dgm:t>
    </dgm:pt>
    <dgm:pt modelId="{B07F347E-291C-4E7A-BB8D-A583A6EF35B3}" type="sibTrans" cxnId="{EB3AD5CB-A0B4-438C-9EE1-566694A8261F}">
      <dgm:prSet/>
      <dgm:spPr/>
      <dgm:t>
        <a:bodyPr/>
        <a:lstStyle/>
        <a:p>
          <a:endParaRPr lang="ru-RU"/>
        </a:p>
      </dgm:t>
    </dgm:pt>
    <dgm:pt modelId="{8D54C7AB-EF35-4C0C-A112-C295B84E029E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Октябрь</a:t>
          </a:r>
          <a:endParaRPr lang="ru-RU" dirty="0"/>
        </a:p>
      </dgm:t>
    </dgm:pt>
    <dgm:pt modelId="{18201E27-6118-4C2E-8D98-AC1103001779}" type="parTrans" cxnId="{D2A96EC8-E778-484C-9A48-2E85DBC2831A}">
      <dgm:prSet/>
      <dgm:spPr/>
      <dgm:t>
        <a:bodyPr/>
        <a:lstStyle/>
        <a:p>
          <a:endParaRPr lang="ru-RU"/>
        </a:p>
      </dgm:t>
    </dgm:pt>
    <dgm:pt modelId="{426CADDC-7391-499F-AE97-C28EBBF834B3}" type="sibTrans" cxnId="{D2A96EC8-E778-484C-9A48-2E85DBC2831A}">
      <dgm:prSet/>
      <dgm:spPr/>
      <dgm:t>
        <a:bodyPr/>
        <a:lstStyle/>
        <a:p>
          <a:endParaRPr lang="ru-RU"/>
        </a:p>
      </dgm:t>
    </dgm:pt>
    <dgm:pt modelId="{BB93257B-884B-441A-90AA-3375D699673F}">
      <dgm:prSet phldrT="[Текст]" custT="1"/>
      <dgm:spPr/>
      <dgm:t>
        <a:bodyPr/>
        <a:lstStyle/>
        <a:p>
          <a:r>
            <a:rPr lang="ru-RU" sz="1200" dirty="0" smtClean="0"/>
            <a:t>Принятие проекта бюджета в первом чтении</a:t>
          </a:r>
        </a:p>
      </dgm:t>
    </dgm:pt>
    <dgm:pt modelId="{30B3B9A9-2140-4B7F-B09B-18BFF1C7CEC4}" type="parTrans" cxnId="{66F4D4E2-06A7-4ADB-8470-48EE35816DA5}">
      <dgm:prSet/>
      <dgm:spPr/>
      <dgm:t>
        <a:bodyPr/>
        <a:lstStyle/>
        <a:p>
          <a:endParaRPr lang="ru-RU"/>
        </a:p>
      </dgm:t>
    </dgm:pt>
    <dgm:pt modelId="{3A7D17CF-6127-49CC-8653-03C54DF65347}" type="sibTrans" cxnId="{66F4D4E2-06A7-4ADB-8470-48EE35816DA5}">
      <dgm:prSet/>
      <dgm:spPr/>
      <dgm:t>
        <a:bodyPr/>
        <a:lstStyle/>
        <a:p>
          <a:endParaRPr lang="ru-RU"/>
        </a:p>
      </dgm:t>
    </dgm:pt>
    <dgm:pt modelId="{553CE5BA-6E0F-4B3A-B5DB-D638493860B5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Ноябрь</a:t>
          </a:r>
        </a:p>
      </dgm:t>
    </dgm:pt>
    <dgm:pt modelId="{E2848DA0-67BD-4A9C-B7B4-257B516C4549}" type="parTrans" cxnId="{CF14281C-6A42-4497-AA4E-ED06E8E77398}">
      <dgm:prSet/>
      <dgm:spPr/>
      <dgm:t>
        <a:bodyPr/>
        <a:lstStyle/>
        <a:p>
          <a:endParaRPr lang="ru-RU"/>
        </a:p>
      </dgm:t>
    </dgm:pt>
    <dgm:pt modelId="{7B68CF81-499D-4DE8-A9D4-25511355A63F}" type="sibTrans" cxnId="{CF14281C-6A42-4497-AA4E-ED06E8E77398}">
      <dgm:prSet/>
      <dgm:spPr/>
      <dgm:t>
        <a:bodyPr/>
        <a:lstStyle/>
        <a:p>
          <a:endParaRPr lang="ru-RU"/>
        </a:p>
      </dgm:t>
    </dgm:pt>
    <dgm:pt modelId="{D1E50100-F4D5-4B42-8972-745BCEC83E6A}">
      <dgm:prSet phldrT="[Текст]" custT="1"/>
      <dgm:spPr/>
      <dgm:t>
        <a:bodyPr/>
        <a:lstStyle/>
        <a:p>
          <a:r>
            <a:rPr lang="ru-RU" sz="1200" dirty="0" smtClean="0"/>
            <a:t>Публичные слушания по проекту бюджета</a:t>
          </a:r>
        </a:p>
      </dgm:t>
    </dgm:pt>
    <dgm:pt modelId="{A3598CC5-A6E5-41D7-AD4C-4017E93F978C}" type="parTrans" cxnId="{40ECFAAC-9DFA-4735-9D12-2AF3CB10A820}">
      <dgm:prSet/>
      <dgm:spPr/>
      <dgm:t>
        <a:bodyPr/>
        <a:lstStyle/>
        <a:p>
          <a:endParaRPr lang="ru-RU"/>
        </a:p>
      </dgm:t>
    </dgm:pt>
    <dgm:pt modelId="{2D7B582F-1AEF-43FE-9376-D3622361F796}" type="sibTrans" cxnId="{40ECFAAC-9DFA-4735-9D12-2AF3CB10A820}">
      <dgm:prSet/>
      <dgm:spPr/>
      <dgm:t>
        <a:bodyPr/>
        <a:lstStyle/>
        <a:p>
          <a:endParaRPr lang="ru-RU"/>
        </a:p>
      </dgm:t>
    </dgm:pt>
    <dgm:pt modelId="{F978076A-9591-4AEF-B6A7-6948BEFA5F93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Ноябрь-Декабрь</a:t>
          </a:r>
        </a:p>
      </dgm:t>
    </dgm:pt>
    <dgm:pt modelId="{EB3B131B-05F7-47D5-9DD7-AA48F741FDA7}" type="parTrans" cxnId="{BA9D10B1-6B98-43F3-A39B-FAFB9228FCE3}">
      <dgm:prSet/>
      <dgm:spPr/>
      <dgm:t>
        <a:bodyPr/>
        <a:lstStyle/>
        <a:p>
          <a:endParaRPr lang="ru-RU"/>
        </a:p>
      </dgm:t>
    </dgm:pt>
    <dgm:pt modelId="{D32246AA-EAE2-4CF7-BBBB-851E0D131763}" type="sibTrans" cxnId="{BA9D10B1-6B98-43F3-A39B-FAFB9228FCE3}">
      <dgm:prSet/>
      <dgm:spPr/>
      <dgm:t>
        <a:bodyPr/>
        <a:lstStyle/>
        <a:p>
          <a:endParaRPr lang="ru-RU"/>
        </a:p>
      </dgm:t>
    </dgm:pt>
    <dgm:pt modelId="{DC86FED3-BD5D-4DE0-9701-114FC01454D4}">
      <dgm:prSet phldrT="[Текст]" custT="1"/>
      <dgm:spPr/>
      <dgm:t>
        <a:bodyPr/>
        <a:lstStyle/>
        <a:p>
          <a:r>
            <a:rPr lang="ru-RU" sz="1200" dirty="0" smtClean="0"/>
            <a:t>Принятие решения о бюджете во втором и третьем чтении</a:t>
          </a:r>
        </a:p>
      </dgm:t>
    </dgm:pt>
    <dgm:pt modelId="{18693415-C0A2-4545-A9E3-201EEDBF8C99}" type="parTrans" cxnId="{3D4783F7-4A1D-4A24-8FC2-B374EC2AA32F}">
      <dgm:prSet/>
      <dgm:spPr/>
      <dgm:t>
        <a:bodyPr/>
        <a:lstStyle/>
        <a:p>
          <a:endParaRPr lang="ru-RU"/>
        </a:p>
      </dgm:t>
    </dgm:pt>
    <dgm:pt modelId="{DB13B0F3-9C1C-4351-B298-C0071C8DA43D}" type="sibTrans" cxnId="{3D4783F7-4A1D-4A24-8FC2-B374EC2AA32F}">
      <dgm:prSet/>
      <dgm:spPr/>
      <dgm:t>
        <a:bodyPr/>
        <a:lstStyle/>
        <a:p>
          <a:endParaRPr lang="ru-RU"/>
        </a:p>
      </dgm:t>
    </dgm:pt>
    <dgm:pt modelId="{946BA5B7-A243-4B73-8D78-2FCA8584AC78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С 1нваря следующего года</a:t>
          </a:r>
        </a:p>
      </dgm:t>
    </dgm:pt>
    <dgm:pt modelId="{DAC4CBC4-9EDE-4A31-94EA-C969BAE9E94B}" type="parTrans" cxnId="{F3F96E94-A505-45F0-8EC3-FB3C81C16FC0}">
      <dgm:prSet/>
      <dgm:spPr/>
      <dgm:t>
        <a:bodyPr/>
        <a:lstStyle/>
        <a:p>
          <a:endParaRPr lang="ru-RU"/>
        </a:p>
      </dgm:t>
    </dgm:pt>
    <dgm:pt modelId="{0A248598-296A-4BC5-B876-534FC34753CC}" type="sibTrans" cxnId="{F3F96E94-A505-45F0-8EC3-FB3C81C16FC0}">
      <dgm:prSet/>
      <dgm:spPr/>
      <dgm:t>
        <a:bodyPr/>
        <a:lstStyle/>
        <a:p>
          <a:endParaRPr lang="ru-RU"/>
        </a:p>
      </dgm:t>
    </dgm:pt>
    <dgm:pt modelId="{B7B0908C-E920-45AC-94E9-7FCF491DA401}">
      <dgm:prSet phldrT="[Текст]" custT="1"/>
      <dgm:spPr/>
      <dgm:t>
        <a:bodyPr/>
        <a:lstStyle/>
        <a:p>
          <a:r>
            <a:rPr lang="ru-RU" sz="1200" dirty="0" smtClean="0"/>
            <a:t>Исполнение местного бюджета</a:t>
          </a:r>
        </a:p>
      </dgm:t>
    </dgm:pt>
    <dgm:pt modelId="{815307EA-856E-4F29-9104-3B8BBE6669F9}" type="parTrans" cxnId="{E727966B-A7EE-40B8-AE63-B55E34549950}">
      <dgm:prSet/>
      <dgm:spPr/>
      <dgm:t>
        <a:bodyPr/>
        <a:lstStyle/>
        <a:p>
          <a:endParaRPr lang="ru-RU"/>
        </a:p>
      </dgm:t>
    </dgm:pt>
    <dgm:pt modelId="{A1ACBC89-413A-4C63-A14C-DCD415F0ECFB}" type="sibTrans" cxnId="{E727966B-A7EE-40B8-AE63-B55E34549950}">
      <dgm:prSet/>
      <dgm:spPr/>
      <dgm:t>
        <a:bodyPr/>
        <a:lstStyle/>
        <a:p>
          <a:endParaRPr lang="ru-RU"/>
        </a:p>
      </dgm:t>
    </dgm:pt>
    <dgm:pt modelId="{39E9130F-C411-4487-A53F-24CED00B0610}" type="pres">
      <dgm:prSet presAssocID="{290F1524-BFD4-48DA-978A-0F2162AE1D1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030CD15-C7F9-4AC7-96A6-128B48B83AD4}" type="pres">
      <dgm:prSet presAssocID="{D379CEBE-52E6-4685-A1D2-16ED707FDCBE}" presName="horFlow" presStyleCnt="0"/>
      <dgm:spPr/>
    </dgm:pt>
    <dgm:pt modelId="{8FEF1B7E-E24A-444F-9763-1178318D4AA4}" type="pres">
      <dgm:prSet presAssocID="{D379CEBE-52E6-4685-A1D2-16ED707FDCBE}" presName="bigChev" presStyleLbl="node1" presStyleIdx="0" presStyleCnt="6" custScaleX="191042"/>
      <dgm:spPr/>
      <dgm:t>
        <a:bodyPr/>
        <a:lstStyle/>
        <a:p>
          <a:endParaRPr lang="ru-RU"/>
        </a:p>
      </dgm:t>
    </dgm:pt>
    <dgm:pt modelId="{12DB9691-1C9A-47C0-85F2-127FE700EDD4}" type="pres">
      <dgm:prSet presAssocID="{1C8C55A7-DF06-423F-B213-6A80C83D8BC4}" presName="parTrans" presStyleCnt="0"/>
      <dgm:spPr/>
    </dgm:pt>
    <dgm:pt modelId="{FA0651BA-6CD0-4C73-8D41-B2B694E43D76}" type="pres">
      <dgm:prSet presAssocID="{B7305E1D-8F28-4A11-854F-68B6BF539F93}" presName="node" presStyleLbl="alignAccFollowNode1" presStyleIdx="0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DE4C2-D1C8-49A0-81E9-C6710C29F758}" type="pres">
      <dgm:prSet presAssocID="{D379CEBE-52E6-4685-A1D2-16ED707FDCBE}" presName="vSp" presStyleCnt="0"/>
      <dgm:spPr/>
    </dgm:pt>
    <dgm:pt modelId="{C5C88BC3-E115-4399-BC46-2228F7FF648F}" type="pres">
      <dgm:prSet presAssocID="{0E3FDD67-9627-41B4-9D93-FD573E62CBB4}" presName="horFlow" presStyleCnt="0"/>
      <dgm:spPr/>
    </dgm:pt>
    <dgm:pt modelId="{67E29278-CBEC-4093-8C54-5FE6E00F2ABD}" type="pres">
      <dgm:prSet presAssocID="{0E3FDD67-9627-41B4-9D93-FD573E62CBB4}" presName="bigChev" presStyleLbl="node1" presStyleIdx="1" presStyleCnt="6" custScaleX="191042"/>
      <dgm:spPr/>
      <dgm:t>
        <a:bodyPr/>
        <a:lstStyle/>
        <a:p>
          <a:endParaRPr lang="ru-RU"/>
        </a:p>
      </dgm:t>
    </dgm:pt>
    <dgm:pt modelId="{2FDE64E3-85BB-4D6B-B6CC-574553869E56}" type="pres">
      <dgm:prSet presAssocID="{8218F22F-CE6C-42C9-AF5B-8AD7D23C24D4}" presName="parTrans" presStyleCnt="0"/>
      <dgm:spPr/>
    </dgm:pt>
    <dgm:pt modelId="{D7E946A7-09F2-404B-8596-9B7CBF7B3DA4}" type="pres">
      <dgm:prSet presAssocID="{627E8416-788D-450D-B09B-B38A4D6F1FFC}" presName="node" presStyleLbl="alignAccFollowNode1" presStyleIdx="1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E0B27-2311-4222-8FE8-29DBB5B2395B}" type="pres">
      <dgm:prSet presAssocID="{0E3FDD67-9627-41B4-9D93-FD573E62CBB4}" presName="vSp" presStyleCnt="0"/>
      <dgm:spPr/>
    </dgm:pt>
    <dgm:pt modelId="{C80CB4E1-E53E-430F-83FE-6EFEF68379EA}" type="pres">
      <dgm:prSet presAssocID="{8D54C7AB-EF35-4C0C-A112-C295B84E029E}" presName="horFlow" presStyleCnt="0"/>
      <dgm:spPr/>
    </dgm:pt>
    <dgm:pt modelId="{A49936C4-7913-4883-8B9F-DDC478E1E408}" type="pres">
      <dgm:prSet presAssocID="{8D54C7AB-EF35-4C0C-A112-C295B84E029E}" presName="bigChev" presStyleLbl="node1" presStyleIdx="2" presStyleCnt="6" custScaleX="191042"/>
      <dgm:spPr/>
      <dgm:t>
        <a:bodyPr/>
        <a:lstStyle/>
        <a:p>
          <a:endParaRPr lang="ru-RU"/>
        </a:p>
      </dgm:t>
    </dgm:pt>
    <dgm:pt modelId="{DF15534B-0A95-4C2C-98D3-644D3E312003}" type="pres">
      <dgm:prSet presAssocID="{30B3B9A9-2140-4B7F-B09B-18BFF1C7CEC4}" presName="parTrans" presStyleCnt="0"/>
      <dgm:spPr/>
    </dgm:pt>
    <dgm:pt modelId="{E4FD6700-7C6F-43C0-8BFC-8D33C7D87986}" type="pres">
      <dgm:prSet presAssocID="{BB93257B-884B-441A-90AA-3375D699673F}" presName="node" presStyleLbl="alignAccFollowNode1" presStyleIdx="2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B27453-6BCA-41F2-A4B2-891469F6683F}" type="pres">
      <dgm:prSet presAssocID="{8D54C7AB-EF35-4C0C-A112-C295B84E029E}" presName="vSp" presStyleCnt="0"/>
      <dgm:spPr/>
    </dgm:pt>
    <dgm:pt modelId="{73926317-AC84-4ABD-804E-FAD577A5D78C}" type="pres">
      <dgm:prSet presAssocID="{553CE5BA-6E0F-4B3A-B5DB-D638493860B5}" presName="horFlow" presStyleCnt="0"/>
      <dgm:spPr/>
    </dgm:pt>
    <dgm:pt modelId="{4F810C1D-B76A-4C4D-8886-EA16AE1F44CD}" type="pres">
      <dgm:prSet presAssocID="{553CE5BA-6E0F-4B3A-B5DB-D638493860B5}" presName="bigChev" presStyleLbl="node1" presStyleIdx="3" presStyleCnt="6" custScaleX="191042"/>
      <dgm:spPr/>
      <dgm:t>
        <a:bodyPr/>
        <a:lstStyle/>
        <a:p>
          <a:endParaRPr lang="ru-RU"/>
        </a:p>
      </dgm:t>
    </dgm:pt>
    <dgm:pt modelId="{73E686D1-92B6-4F10-BCEE-8DD2E1D50A3C}" type="pres">
      <dgm:prSet presAssocID="{A3598CC5-A6E5-41D7-AD4C-4017E93F978C}" presName="parTrans" presStyleCnt="0"/>
      <dgm:spPr/>
    </dgm:pt>
    <dgm:pt modelId="{3E2E2F83-2ABA-4C60-B3C6-A99BFE214437}" type="pres">
      <dgm:prSet presAssocID="{D1E50100-F4D5-4B42-8972-745BCEC83E6A}" presName="node" presStyleLbl="alignAccFollowNode1" presStyleIdx="3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7439F-D9C0-47E1-B9E1-6493032251D6}" type="pres">
      <dgm:prSet presAssocID="{553CE5BA-6E0F-4B3A-B5DB-D638493860B5}" presName="vSp" presStyleCnt="0"/>
      <dgm:spPr/>
    </dgm:pt>
    <dgm:pt modelId="{0BAA6FC1-4B10-45F8-883F-B419BD57188C}" type="pres">
      <dgm:prSet presAssocID="{F978076A-9591-4AEF-B6A7-6948BEFA5F93}" presName="horFlow" presStyleCnt="0"/>
      <dgm:spPr/>
    </dgm:pt>
    <dgm:pt modelId="{CED691EB-D270-40FB-A233-DAF7B4340D9B}" type="pres">
      <dgm:prSet presAssocID="{F978076A-9591-4AEF-B6A7-6948BEFA5F93}" presName="bigChev" presStyleLbl="node1" presStyleIdx="4" presStyleCnt="6" custScaleX="191042"/>
      <dgm:spPr/>
      <dgm:t>
        <a:bodyPr/>
        <a:lstStyle/>
        <a:p>
          <a:endParaRPr lang="ru-RU"/>
        </a:p>
      </dgm:t>
    </dgm:pt>
    <dgm:pt modelId="{9DB1CFF1-1215-46CF-86D1-DEC0C386128F}" type="pres">
      <dgm:prSet presAssocID="{18693415-C0A2-4545-A9E3-201EEDBF8C99}" presName="parTrans" presStyleCnt="0"/>
      <dgm:spPr/>
    </dgm:pt>
    <dgm:pt modelId="{DBF045EC-ED9D-4627-861A-FB389476D506}" type="pres">
      <dgm:prSet presAssocID="{DC86FED3-BD5D-4DE0-9701-114FC01454D4}" presName="node" presStyleLbl="alignAccFollowNode1" presStyleIdx="4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ADECE-C78E-471E-BA0B-9EBF10D85430}" type="pres">
      <dgm:prSet presAssocID="{F978076A-9591-4AEF-B6A7-6948BEFA5F93}" presName="vSp" presStyleCnt="0"/>
      <dgm:spPr/>
    </dgm:pt>
    <dgm:pt modelId="{808D3185-E373-4A10-9885-708B752A69F4}" type="pres">
      <dgm:prSet presAssocID="{946BA5B7-A243-4B73-8D78-2FCA8584AC78}" presName="horFlow" presStyleCnt="0"/>
      <dgm:spPr/>
    </dgm:pt>
    <dgm:pt modelId="{BF67F4CA-33AE-49F6-ADEA-E742A8FCF693}" type="pres">
      <dgm:prSet presAssocID="{946BA5B7-A243-4B73-8D78-2FCA8584AC78}" presName="bigChev" presStyleLbl="node1" presStyleIdx="5" presStyleCnt="6" custScaleX="191042"/>
      <dgm:spPr/>
      <dgm:t>
        <a:bodyPr/>
        <a:lstStyle/>
        <a:p>
          <a:endParaRPr lang="ru-RU"/>
        </a:p>
      </dgm:t>
    </dgm:pt>
    <dgm:pt modelId="{E88307FA-B94E-458C-8BE8-B424F14E5558}" type="pres">
      <dgm:prSet presAssocID="{815307EA-856E-4F29-9104-3B8BBE6669F9}" presName="parTrans" presStyleCnt="0"/>
      <dgm:spPr/>
    </dgm:pt>
    <dgm:pt modelId="{BD07670E-1D6A-4663-A2CE-F724A3DCAFA1}" type="pres">
      <dgm:prSet presAssocID="{B7B0908C-E920-45AC-94E9-7FCF491DA401}" presName="node" presStyleLbl="alignAccFollowNode1" presStyleIdx="5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A96EC8-E778-484C-9A48-2E85DBC2831A}" srcId="{290F1524-BFD4-48DA-978A-0F2162AE1D11}" destId="{8D54C7AB-EF35-4C0C-A112-C295B84E029E}" srcOrd="2" destOrd="0" parTransId="{18201E27-6118-4C2E-8D98-AC1103001779}" sibTransId="{426CADDC-7391-499F-AE97-C28EBBF834B3}"/>
    <dgm:cxn modelId="{F3F96E94-A505-45F0-8EC3-FB3C81C16FC0}" srcId="{290F1524-BFD4-48DA-978A-0F2162AE1D11}" destId="{946BA5B7-A243-4B73-8D78-2FCA8584AC78}" srcOrd="5" destOrd="0" parTransId="{DAC4CBC4-9EDE-4A31-94EA-C969BAE9E94B}" sibTransId="{0A248598-296A-4BC5-B876-534FC34753CC}"/>
    <dgm:cxn modelId="{E727966B-A7EE-40B8-AE63-B55E34549950}" srcId="{946BA5B7-A243-4B73-8D78-2FCA8584AC78}" destId="{B7B0908C-E920-45AC-94E9-7FCF491DA401}" srcOrd="0" destOrd="0" parTransId="{815307EA-856E-4F29-9104-3B8BBE6669F9}" sibTransId="{A1ACBC89-413A-4C63-A14C-DCD415F0ECFB}"/>
    <dgm:cxn modelId="{7BC30904-A179-441D-AE7A-85A367F2D6EF}" type="presOf" srcId="{8D54C7AB-EF35-4C0C-A112-C295B84E029E}" destId="{A49936C4-7913-4883-8B9F-DDC478E1E408}" srcOrd="0" destOrd="0" presId="urn:microsoft.com/office/officeart/2005/8/layout/lProcess3"/>
    <dgm:cxn modelId="{3D4783F7-4A1D-4A24-8FC2-B374EC2AA32F}" srcId="{F978076A-9591-4AEF-B6A7-6948BEFA5F93}" destId="{DC86FED3-BD5D-4DE0-9701-114FC01454D4}" srcOrd="0" destOrd="0" parTransId="{18693415-C0A2-4545-A9E3-201EEDBF8C99}" sibTransId="{DB13B0F3-9C1C-4351-B298-C0071C8DA43D}"/>
    <dgm:cxn modelId="{BA9D10B1-6B98-43F3-A39B-FAFB9228FCE3}" srcId="{290F1524-BFD4-48DA-978A-0F2162AE1D11}" destId="{F978076A-9591-4AEF-B6A7-6948BEFA5F93}" srcOrd="4" destOrd="0" parTransId="{EB3B131B-05F7-47D5-9DD7-AA48F741FDA7}" sibTransId="{D32246AA-EAE2-4CF7-BBBB-851E0D131763}"/>
    <dgm:cxn modelId="{EB3AD5CB-A0B4-438C-9EE1-566694A8261F}" srcId="{0E3FDD67-9627-41B4-9D93-FD573E62CBB4}" destId="{627E8416-788D-450D-B09B-B38A4D6F1FFC}" srcOrd="0" destOrd="0" parTransId="{8218F22F-CE6C-42C9-AF5B-8AD7D23C24D4}" sibTransId="{B07F347E-291C-4E7A-BB8D-A583A6EF35B3}"/>
    <dgm:cxn modelId="{FA9B1C68-D38F-4F69-B6A8-123AB741BF8C}" srcId="{290F1524-BFD4-48DA-978A-0F2162AE1D11}" destId="{0E3FDD67-9627-41B4-9D93-FD573E62CBB4}" srcOrd="1" destOrd="0" parTransId="{A836B29C-F9BA-43B1-8D5C-4AB65601C331}" sibTransId="{67E2059E-751B-4CC8-B13B-1C11A547E2C2}"/>
    <dgm:cxn modelId="{CF14281C-6A42-4497-AA4E-ED06E8E77398}" srcId="{290F1524-BFD4-48DA-978A-0F2162AE1D11}" destId="{553CE5BA-6E0F-4B3A-B5DB-D638493860B5}" srcOrd="3" destOrd="0" parTransId="{E2848DA0-67BD-4A9C-B7B4-257B516C4549}" sibTransId="{7B68CF81-499D-4DE8-A9D4-25511355A63F}"/>
    <dgm:cxn modelId="{66F4D4E2-06A7-4ADB-8470-48EE35816DA5}" srcId="{8D54C7AB-EF35-4C0C-A112-C295B84E029E}" destId="{BB93257B-884B-441A-90AA-3375D699673F}" srcOrd="0" destOrd="0" parTransId="{30B3B9A9-2140-4B7F-B09B-18BFF1C7CEC4}" sibTransId="{3A7D17CF-6127-49CC-8653-03C54DF65347}"/>
    <dgm:cxn modelId="{1011D2CF-F493-41A3-BA31-6A8DE0C94580}" type="presOf" srcId="{290F1524-BFD4-48DA-978A-0F2162AE1D11}" destId="{39E9130F-C411-4487-A53F-24CED00B0610}" srcOrd="0" destOrd="0" presId="urn:microsoft.com/office/officeart/2005/8/layout/lProcess3"/>
    <dgm:cxn modelId="{66F6FA8E-5A36-4CC8-BF22-1583AE9254FD}" type="presOf" srcId="{D1E50100-F4D5-4B42-8972-745BCEC83E6A}" destId="{3E2E2F83-2ABA-4C60-B3C6-A99BFE214437}" srcOrd="0" destOrd="0" presId="urn:microsoft.com/office/officeart/2005/8/layout/lProcess3"/>
    <dgm:cxn modelId="{8CD324DD-205B-40F4-AB1C-CF538E391981}" type="presOf" srcId="{F978076A-9591-4AEF-B6A7-6948BEFA5F93}" destId="{CED691EB-D270-40FB-A233-DAF7B4340D9B}" srcOrd="0" destOrd="0" presId="urn:microsoft.com/office/officeart/2005/8/layout/lProcess3"/>
    <dgm:cxn modelId="{2C7DE5FF-2576-4A43-94BE-8E97F8E6AB57}" type="presOf" srcId="{D379CEBE-52E6-4685-A1D2-16ED707FDCBE}" destId="{8FEF1B7E-E24A-444F-9763-1178318D4AA4}" srcOrd="0" destOrd="0" presId="urn:microsoft.com/office/officeart/2005/8/layout/lProcess3"/>
    <dgm:cxn modelId="{1C0DF618-38E8-4C2C-8D11-E0AA9CD673AD}" srcId="{290F1524-BFD4-48DA-978A-0F2162AE1D11}" destId="{D379CEBE-52E6-4685-A1D2-16ED707FDCBE}" srcOrd="0" destOrd="0" parTransId="{69AD1D2C-3583-4BF7-B473-059F3CA3A271}" sibTransId="{91A761DF-B936-45B4-A6D4-1BAB0BD249D4}"/>
    <dgm:cxn modelId="{34C4DC89-A42D-4902-8DA0-6D147CC3984B}" type="presOf" srcId="{BB93257B-884B-441A-90AA-3375D699673F}" destId="{E4FD6700-7C6F-43C0-8BFC-8D33C7D87986}" srcOrd="0" destOrd="0" presId="urn:microsoft.com/office/officeart/2005/8/layout/lProcess3"/>
    <dgm:cxn modelId="{08812B29-982A-4281-AC70-E285629B9FC5}" type="presOf" srcId="{946BA5B7-A243-4B73-8D78-2FCA8584AC78}" destId="{BF67F4CA-33AE-49F6-ADEA-E742A8FCF693}" srcOrd="0" destOrd="0" presId="urn:microsoft.com/office/officeart/2005/8/layout/lProcess3"/>
    <dgm:cxn modelId="{5E7760D1-A8ED-480A-9EA1-44BFD873A972}" srcId="{D379CEBE-52E6-4685-A1D2-16ED707FDCBE}" destId="{B7305E1D-8F28-4A11-854F-68B6BF539F93}" srcOrd="0" destOrd="0" parTransId="{1C8C55A7-DF06-423F-B213-6A80C83D8BC4}" sibTransId="{AA8B3B2E-9165-40DA-8D52-EAD1B85565DB}"/>
    <dgm:cxn modelId="{40ECFAAC-9DFA-4735-9D12-2AF3CB10A820}" srcId="{553CE5BA-6E0F-4B3A-B5DB-D638493860B5}" destId="{D1E50100-F4D5-4B42-8972-745BCEC83E6A}" srcOrd="0" destOrd="0" parTransId="{A3598CC5-A6E5-41D7-AD4C-4017E93F978C}" sibTransId="{2D7B582F-1AEF-43FE-9376-D3622361F796}"/>
    <dgm:cxn modelId="{A7CCBE83-B3F5-4BFC-B538-7C14A2439A66}" type="presOf" srcId="{553CE5BA-6E0F-4B3A-B5DB-D638493860B5}" destId="{4F810C1D-B76A-4C4D-8886-EA16AE1F44CD}" srcOrd="0" destOrd="0" presId="urn:microsoft.com/office/officeart/2005/8/layout/lProcess3"/>
    <dgm:cxn modelId="{FC91229F-AFF8-43A3-AE9F-A4BE099D3830}" type="presOf" srcId="{0E3FDD67-9627-41B4-9D93-FD573E62CBB4}" destId="{67E29278-CBEC-4093-8C54-5FE6E00F2ABD}" srcOrd="0" destOrd="0" presId="urn:microsoft.com/office/officeart/2005/8/layout/lProcess3"/>
    <dgm:cxn modelId="{AA500321-09E9-4243-B9B1-E763BC85BB6B}" type="presOf" srcId="{B7B0908C-E920-45AC-94E9-7FCF491DA401}" destId="{BD07670E-1D6A-4663-A2CE-F724A3DCAFA1}" srcOrd="0" destOrd="0" presId="urn:microsoft.com/office/officeart/2005/8/layout/lProcess3"/>
    <dgm:cxn modelId="{332D6887-8D3D-4C0D-9352-8C316F443177}" type="presOf" srcId="{627E8416-788D-450D-B09B-B38A4D6F1FFC}" destId="{D7E946A7-09F2-404B-8596-9B7CBF7B3DA4}" srcOrd="0" destOrd="0" presId="urn:microsoft.com/office/officeart/2005/8/layout/lProcess3"/>
    <dgm:cxn modelId="{5D39A42C-6CFC-4060-BED8-60F581A41081}" type="presOf" srcId="{B7305E1D-8F28-4A11-854F-68B6BF539F93}" destId="{FA0651BA-6CD0-4C73-8D41-B2B694E43D76}" srcOrd="0" destOrd="0" presId="urn:microsoft.com/office/officeart/2005/8/layout/lProcess3"/>
    <dgm:cxn modelId="{B7B962AE-B0ED-400E-9906-F9D7DD11C4B4}" type="presOf" srcId="{DC86FED3-BD5D-4DE0-9701-114FC01454D4}" destId="{DBF045EC-ED9D-4627-861A-FB389476D506}" srcOrd="0" destOrd="0" presId="urn:microsoft.com/office/officeart/2005/8/layout/lProcess3"/>
    <dgm:cxn modelId="{C879FB1A-9472-42C6-A303-BF9DB8022709}" type="presParOf" srcId="{39E9130F-C411-4487-A53F-24CED00B0610}" destId="{5030CD15-C7F9-4AC7-96A6-128B48B83AD4}" srcOrd="0" destOrd="0" presId="urn:microsoft.com/office/officeart/2005/8/layout/lProcess3"/>
    <dgm:cxn modelId="{7DDF5D50-2E48-492D-9550-C413786C20E7}" type="presParOf" srcId="{5030CD15-C7F9-4AC7-96A6-128B48B83AD4}" destId="{8FEF1B7E-E24A-444F-9763-1178318D4AA4}" srcOrd="0" destOrd="0" presId="urn:microsoft.com/office/officeart/2005/8/layout/lProcess3"/>
    <dgm:cxn modelId="{F50A4FB1-E2B1-4C07-9137-E0D34B4E8192}" type="presParOf" srcId="{5030CD15-C7F9-4AC7-96A6-128B48B83AD4}" destId="{12DB9691-1C9A-47C0-85F2-127FE700EDD4}" srcOrd="1" destOrd="0" presId="urn:microsoft.com/office/officeart/2005/8/layout/lProcess3"/>
    <dgm:cxn modelId="{6775DD04-8E4A-4871-8F62-BFFEB19999DF}" type="presParOf" srcId="{5030CD15-C7F9-4AC7-96A6-128B48B83AD4}" destId="{FA0651BA-6CD0-4C73-8D41-B2B694E43D76}" srcOrd="2" destOrd="0" presId="urn:microsoft.com/office/officeart/2005/8/layout/lProcess3"/>
    <dgm:cxn modelId="{FCC08079-370F-4C78-8EB5-2CDE2C5DB211}" type="presParOf" srcId="{39E9130F-C411-4487-A53F-24CED00B0610}" destId="{C9EDE4C2-D1C8-49A0-81E9-C6710C29F758}" srcOrd="1" destOrd="0" presId="urn:microsoft.com/office/officeart/2005/8/layout/lProcess3"/>
    <dgm:cxn modelId="{1D984F5B-12FA-4EA0-809A-FDB4E4C57CF1}" type="presParOf" srcId="{39E9130F-C411-4487-A53F-24CED00B0610}" destId="{C5C88BC3-E115-4399-BC46-2228F7FF648F}" srcOrd="2" destOrd="0" presId="urn:microsoft.com/office/officeart/2005/8/layout/lProcess3"/>
    <dgm:cxn modelId="{67F5AF40-F502-488B-9FAA-0A5F0FE9BA15}" type="presParOf" srcId="{C5C88BC3-E115-4399-BC46-2228F7FF648F}" destId="{67E29278-CBEC-4093-8C54-5FE6E00F2ABD}" srcOrd="0" destOrd="0" presId="urn:microsoft.com/office/officeart/2005/8/layout/lProcess3"/>
    <dgm:cxn modelId="{0E24B0AF-3B6D-4410-96D0-9B16848CD4FF}" type="presParOf" srcId="{C5C88BC3-E115-4399-BC46-2228F7FF648F}" destId="{2FDE64E3-85BB-4D6B-B6CC-574553869E56}" srcOrd="1" destOrd="0" presId="urn:microsoft.com/office/officeart/2005/8/layout/lProcess3"/>
    <dgm:cxn modelId="{06534A0F-966B-47FF-A495-79961885735C}" type="presParOf" srcId="{C5C88BC3-E115-4399-BC46-2228F7FF648F}" destId="{D7E946A7-09F2-404B-8596-9B7CBF7B3DA4}" srcOrd="2" destOrd="0" presId="urn:microsoft.com/office/officeart/2005/8/layout/lProcess3"/>
    <dgm:cxn modelId="{E24B2F41-0945-4474-93CB-82546F9BD2DE}" type="presParOf" srcId="{39E9130F-C411-4487-A53F-24CED00B0610}" destId="{6DAE0B27-2311-4222-8FE8-29DBB5B2395B}" srcOrd="3" destOrd="0" presId="urn:microsoft.com/office/officeart/2005/8/layout/lProcess3"/>
    <dgm:cxn modelId="{3EAC3BB3-FA6A-47D0-869D-60386C49985D}" type="presParOf" srcId="{39E9130F-C411-4487-A53F-24CED00B0610}" destId="{C80CB4E1-E53E-430F-83FE-6EFEF68379EA}" srcOrd="4" destOrd="0" presId="urn:microsoft.com/office/officeart/2005/8/layout/lProcess3"/>
    <dgm:cxn modelId="{5115519F-FE4D-43E7-A2A2-3F3652F95854}" type="presParOf" srcId="{C80CB4E1-E53E-430F-83FE-6EFEF68379EA}" destId="{A49936C4-7913-4883-8B9F-DDC478E1E408}" srcOrd="0" destOrd="0" presId="urn:microsoft.com/office/officeart/2005/8/layout/lProcess3"/>
    <dgm:cxn modelId="{37113449-E6C6-40CB-9C7A-65C862BFC922}" type="presParOf" srcId="{C80CB4E1-E53E-430F-83FE-6EFEF68379EA}" destId="{DF15534B-0A95-4C2C-98D3-644D3E312003}" srcOrd="1" destOrd="0" presId="urn:microsoft.com/office/officeart/2005/8/layout/lProcess3"/>
    <dgm:cxn modelId="{C1767CAA-D111-4F4D-8FB4-ECA0187CA4C2}" type="presParOf" srcId="{C80CB4E1-E53E-430F-83FE-6EFEF68379EA}" destId="{E4FD6700-7C6F-43C0-8BFC-8D33C7D87986}" srcOrd="2" destOrd="0" presId="urn:microsoft.com/office/officeart/2005/8/layout/lProcess3"/>
    <dgm:cxn modelId="{3EF059EA-E930-4BC8-8D63-BC13E0469894}" type="presParOf" srcId="{39E9130F-C411-4487-A53F-24CED00B0610}" destId="{79B27453-6BCA-41F2-A4B2-891469F6683F}" srcOrd="5" destOrd="0" presId="urn:microsoft.com/office/officeart/2005/8/layout/lProcess3"/>
    <dgm:cxn modelId="{55628A00-187D-4964-A47E-2C12AF6CBC9E}" type="presParOf" srcId="{39E9130F-C411-4487-A53F-24CED00B0610}" destId="{73926317-AC84-4ABD-804E-FAD577A5D78C}" srcOrd="6" destOrd="0" presId="urn:microsoft.com/office/officeart/2005/8/layout/lProcess3"/>
    <dgm:cxn modelId="{349A8B3A-708F-4DA1-9953-D9DE71F7E001}" type="presParOf" srcId="{73926317-AC84-4ABD-804E-FAD577A5D78C}" destId="{4F810C1D-B76A-4C4D-8886-EA16AE1F44CD}" srcOrd="0" destOrd="0" presId="urn:microsoft.com/office/officeart/2005/8/layout/lProcess3"/>
    <dgm:cxn modelId="{396457F2-5272-461B-BF8A-2FC3B7E875D0}" type="presParOf" srcId="{73926317-AC84-4ABD-804E-FAD577A5D78C}" destId="{73E686D1-92B6-4F10-BCEE-8DD2E1D50A3C}" srcOrd="1" destOrd="0" presId="urn:microsoft.com/office/officeart/2005/8/layout/lProcess3"/>
    <dgm:cxn modelId="{20FA675C-1B7D-4E0F-8021-F813C2792C53}" type="presParOf" srcId="{73926317-AC84-4ABD-804E-FAD577A5D78C}" destId="{3E2E2F83-2ABA-4C60-B3C6-A99BFE214437}" srcOrd="2" destOrd="0" presId="urn:microsoft.com/office/officeart/2005/8/layout/lProcess3"/>
    <dgm:cxn modelId="{0A8A09E3-6817-4361-AA8E-051A19D4B210}" type="presParOf" srcId="{39E9130F-C411-4487-A53F-24CED00B0610}" destId="{CC67439F-D9C0-47E1-B9E1-6493032251D6}" srcOrd="7" destOrd="0" presId="urn:microsoft.com/office/officeart/2005/8/layout/lProcess3"/>
    <dgm:cxn modelId="{17C91DE9-9CCF-43E3-9CEB-EF07BD3C67E3}" type="presParOf" srcId="{39E9130F-C411-4487-A53F-24CED00B0610}" destId="{0BAA6FC1-4B10-45F8-883F-B419BD57188C}" srcOrd="8" destOrd="0" presId="urn:microsoft.com/office/officeart/2005/8/layout/lProcess3"/>
    <dgm:cxn modelId="{19C5C3A4-E41B-489C-9CEE-292801E2C6D7}" type="presParOf" srcId="{0BAA6FC1-4B10-45F8-883F-B419BD57188C}" destId="{CED691EB-D270-40FB-A233-DAF7B4340D9B}" srcOrd="0" destOrd="0" presId="urn:microsoft.com/office/officeart/2005/8/layout/lProcess3"/>
    <dgm:cxn modelId="{3ADF6475-6BB7-400A-9838-09F0CCE50AA5}" type="presParOf" srcId="{0BAA6FC1-4B10-45F8-883F-B419BD57188C}" destId="{9DB1CFF1-1215-46CF-86D1-DEC0C386128F}" srcOrd="1" destOrd="0" presId="urn:microsoft.com/office/officeart/2005/8/layout/lProcess3"/>
    <dgm:cxn modelId="{5DBF90F0-E23C-4958-8D82-B44825F984AA}" type="presParOf" srcId="{0BAA6FC1-4B10-45F8-883F-B419BD57188C}" destId="{DBF045EC-ED9D-4627-861A-FB389476D506}" srcOrd="2" destOrd="0" presId="urn:microsoft.com/office/officeart/2005/8/layout/lProcess3"/>
    <dgm:cxn modelId="{9ADF70EB-4B20-4C9B-B277-88E05FBE2348}" type="presParOf" srcId="{39E9130F-C411-4487-A53F-24CED00B0610}" destId="{0BFADECE-C78E-471E-BA0B-9EBF10D85430}" srcOrd="9" destOrd="0" presId="urn:microsoft.com/office/officeart/2005/8/layout/lProcess3"/>
    <dgm:cxn modelId="{A606B8D4-7ACD-4FE3-B224-43BF3616D287}" type="presParOf" srcId="{39E9130F-C411-4487-A53F-24CED00B0610}" destId="{808D3185-E373-4A10-9885-708B752A69F4}" srcOrd="10" destOrd="0" presId="urn:microsoft.com/office/officeart/2005/8/layout/lProcess3"/>
    <dgm:cxn modelId="{AFA0C850-D0AE-4FAA-8908-1C9AABE9645A}" type="presParOf" srcId="{808D3185-E373-4A10-9885-708B752A69F4}" destId="{BF67F4CA-33AE-49F6-ADEA-E742A8FCF693}" srcOrd="0" destOrd="0" presId="urn:microsoft.com/office/officeart/2005/8/layout/lProcess3"/>
    <dgm:cxn modelId="{819B9262-DD4B-4A9A-AD57-97E25CA8FE59}" type="presParOf" srcId="{808D3185-E373-4A10-9885-708B752A69F4}" destId="{E88307FA-B94E-458C-8BE8-B424F14E5558}" srcOrd="1" destOrd="0" presId="urn:microsoft.com/office/officeart/2005/8/layout/lProcess3"/>
    <dgm:cxn modelId="{E0B42DF1-CA67-4092-A456-91AFE3FAB87E}" type="presParOf" srcId="{808D3185-E373-4A10-9885-708B752A69F4}" destId="{BD07670E-1D6A-4663-A2CE-F724A3DCAFA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9EF9BA-61C3-43D4-9F54-DA3FBEE2E4C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86A4A5-ADF8-4AAE-8934-608E8647CE83}">
      <dgm:prSet/>
      <dgm:spPr>
        <a:solidFill>
          <a:schemeClr val="tx1">
            <a:lumMod val="50000"/>
            <a:lumOff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/>
            <a:t>Доходы</a:t>
          </a:r>
          <a:endParaRPr lang="ru-RU" dirty="0"/>
        </a:p>
      </dgm:t>
    </dgm:pt>
    <dgm:pt modelId="{A8932652-0F56-44D9-A4FE-F7A46A24EC09}" type="parTrans" cxnId="{350D4F72-CCB1-407A-B2F4-82280F8BE4EA}">
      <dgm:prSet/>
      <dgm:spPr/>
      <dgm:t>
        <a:bodyPr/>
        <a:lstStyle/>
        <a:p>
          <a:endParaRPr lang="ru-RU"/>
        </a:p>
      </dgm:t>
    </dgm:pt>
    <dgm:pt modelId="{C8B947B4-F79C-434B-91D3-F4580D2BC162}" type="sibTrans" cxnId="{350D4F72-CCB1-407A-B2F4-82280F8BE4EA}">
      <dgm:prSet/>
      <dgm:spPr/>
      <dgm:t>
        <a:bodyPr/>
        <a:lstStyle/>
        <a:p>
          <a:endParaRPr lang="ru-RU"/>
        </a:p>
      </dgm:t>
    </dgm:pt>
    <dgm:pt modelId="{73A2E0F0-E066-4A56-89A0-0A9B03D802FD}">
      <dgm:prSet/>
      <dgm:spPr>
        <a:solidFill>
          <a:srgbClr val="92D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/>
            <a:t>Расходы</a:t>
          </a:r>
          <a:endParaRPr lang="ru-RU" dirty="0"/>
        </a:p>
      </dgm:t>
    </dgm:pt>
    <dgm:pt modelId="{14ED82E4-AC02-4842-92BF-3913FDCF12D8}" type="parTrans" cxnId="{E864A3C4-8E5D-4748-81F0-61DC63BC8F25}">
      <dgm:prSet/>
      <dgm:spPr/>
      <dgm:t>
        <a:bodyPr/>
        <a:lstStyle/>
        <a:p>
          <a:endParaRPr lang="ru-RU"/>
        </a:p>
      </dgm:t>
    </dgm:pt>
    <dgm:pt modelId="{774597A8-1311-422C-9B71-4189C65274BB}" type="sibTrans" cxnId="{E864A3C4-8E5D-4748-81F0-61DC63BC8F25}">
      <dgm:prSet/>
      <dgm:spPr/>
      <dgm:t>
        <a:bodyPr/>
        <a:lstStyle/>
        <a:p>
          <a:endParaRPr lang="ru-RU"/>
        </a:p>
      </dgm:t>
    </dgm:pt>
    <dgm:pt modelId="{29A49A50-26A5-4800-A8D5-5EE567ED695F}">
      <dgm:prSet/>
      <dgm:spPr>
        <a:solidFill>
          <a:srgbClr val="7030A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/>
            <a:t>Дефицит</a:t>
          </a:r>
          <a:endParaRPr lang="ru-RU" dirty="0"/>
        </a:p>
      </dgm:t>
    </dgm:pt>
    <dgm:pt modelId="{D10DC891-D3B1-4912-A219-0593E58C05C0}" type="parTrans" cxnId="{B138B4B3-B8D5-41BC-9D45-5018481CA073}">
      <dgm:prSet/>
      <dgm:spPr/>
      <dgm:t>
        <a:bodyPr/>
        <a:lstStyle/>
        <a:p>
          <a:endParaRPr lang="ru-RU"/>
        </a:p>
      </dgm:t>
    </dgm:pt>
    <dgm:pt modelId="{ACCED71E-32CC-4910-A362-6C3C914971FC}" type="sibTrans" cxnId="{B138B4B3-B8D5-41BC-9D45-5018481CA073}">
      <dgm:prSet/>
      <dgm:spPr/>
      <dgm:t>
        <a:bodyPr/>
        <a:lstStyle/>
        <a:p>
          <a:endParaRPr lang="ru-RU"/>
        </a:p>
      </dgm:t>
    </dgm:pt>
    <dgm:pt modelId="{1A3BFD4C-40C1-4A49-9026-A204B483FC02}" type="pres">
      <dgm:prSet presAssocID="{DA9EF9BA-61C3-43D4-9F54-DA3FBEE2E4C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5EB64AB-2CC7-4393-8DBF-14FE3C36B055}" type="pres">
      <dgm:prSet presAssocID="{AE86A4A5-ADF8-4AAE-8934-608E8647CE83}" presName="horFlow" presStyleCnt="0"/>
      <dgm:spPr/>
    </dgm:pt>
    <dgm:pt modelId="{F12FFE42-0559-4FBE-A4E1-466F224B5EA3}" type="pres">
      <dgm:prSet presAssocID="{AE86A4A5-ADF8-4AAE-8934-608E8647CE83}" presName="bigChev" presStyleLbl="node1" presStyleIdx="0" presStyleCnt="3" custScaleY="58842" custLinFactNeighborY="-29741"/>
      <dgm:spPr/>
      <dgm:t>
        <a:bodyPr/>
        <a:lstStyle/>
        <a:p>
          <a:endParaRPr lang="ru-RU"/>
        </a:p>
      </dgm:t>
    </dgm:pt>
    <dgm:pt modelId="{BA7BF89C-3553-4039-ABBD-C15D70283021}" type="pres">
      <dgm:prSet presAssocID="{AE86A4A5-ADF8-4AAE-8934-608E8647CE83}" presName="vSp" presStyleCnt="0"/>
      <dgm:spPr/>
    </dgm:pt>
    <dgm:pt modelId="{81C663E4-4289-4475-A749-CE1C9A5B0939}" type="pres">
      <dgm:prSet presAssocID="{73A2E0F0-E066-4A56-89A0-0A9B03D802FD}" presName="horFlow" presStyleCnt="0"/>
      <dgm:spPr/>
    </dgm:pt>
    <dgm:pt modelId="{806CD891-86C4-4DC9-82B1-3F381ED337C8}" type="pres">
      <dgm:prSet presAssocID="{73A2E0F0-E066-4A56-89A0-0A9B03D802FD}" presName="bigChev" presStyleLbl="node1" presStyleIdx="1" presStyleCnt="3" custScaleY="56120" custLinFactNeighborY="-6241"/>
      <dgm:spPr/>
      <dgm:t>
        <a:bodyPr/>
        <a:lstStyle/>
        <a:p>
          <a:endParaRPr lang="ru-RU"/>
        </a:p>
      </dgm:t>
    </dgm:pt>
    <dgm:pt modelId="{98B55E36-6000-4664-88E6-C408C0E372C3}" type="pres">
      <dgm:prSet presAssocID="{73A2E0F0-E066-4A56-89A0-0A9B03D802FD}" presName="vSp" presStyleCnt="0"/>
      <dgm:spPr/>
    </dgm:pt>
    <dgm:pt modelId="{F070DA46-630A-4223-86E0-066FD0268B8C}" type="pres">
      <dgm:prSet presAssocID="{29A49A50-26A5-4800-A8D5-5EE567ED695F}" presName="horFlow" presStyleCnt="0"/>
      <dgm:spPr/>
    </dgm:pt>
    <dgm:pt modelId="{D6A34B33-E643-481D-B46D-DF31BB0B9018}" type="pres">
      <dgm:prSet presAssocID="{29A49A50-26A5-4800-A8D5-5EE567ED695F}" presName="bigChev" presStyleLbl="node1" presStyleIdx="2" presStyleCnt="3" custScaleY="52740" custLinFactNeighborY="8399"/>
      <dgm:spPr/>
      <dgm:t>
        <a:bodyPr/>
        <a:lstStyle/>
        <a:p>
          <a:endParaRPr lang="ru-RU"/>
        </a:p>
      </dgm:t>
    </dgm:pt>
  </dgm:ptLst>
  <dgm:cxnLst>
    <dgm:cxn modelId="{26434EFF-489E-430B-AF0C-8AEA7B948E36}" type="presOf" srcId="{73A2E0F0-E066-4A56-89A0-0A9B03D802FD}" destId="{806CD891-86C4-4DC9-82B1-3F381ED337C8}" srcOrd="0" destOrd="0" presId="urn:microsoft.com/office/officeart/2005/8/layout/lProcess3"/>
    <dgm:cxn modelId="{E864A3C4-8E5D-4748-81F0-61DC63BC8F25}" srcId="{DA9EF9BA-61C3-43D4-9F54-DA3FBEE2E4C8}" destId="{73A2E0F0-E066-4A56-89A0-0A9B03D802FD}" srcOrd="1" destOrd="0" parTransId="{14ED82E4-AC02-4842-92BF-3913FDCF12D8}" sibTransId="{774597A8-1311-422C-9B71-4189C65274BB}"/>
    <dgm:cxn modelId="{72A5787A-38D5-48C1-8498-2AEC9B7C88BB}" type="presOf" srcId="{29A49A50-26A5-4800-A8D5-5EE567ED695F}" destId="{D6A34B33-E643-481D-B46D-DF31BB0B9018}" srcOrd="0" destOrd="0" presId="urn:microsoft.com/office/officeart/2005/8/layout/lProcess3"/>
    <dgm:cxn modelId="{53730CF1-FD8D-4878-88B3-9186F2FF0225}" type="presOf" srcId="{AE86A4A5-ADF8-4AAE-8934-608E8647CE83}" destId="{F12FFE42-0559-4FBE-A4E1-466F224B5EA3}" srcOrd="0" destOrd="0" presId="urn:microsoft.com/office/officeart/2005/8/layout/lProcess3"/>
    <dgm:cxn modelId="{CC7F6155-E753-49E4-9367-43F21BF81C11}" type="presOf" srcId="{DA9EF9BA-61C3-43D4-9F54-DA3FBEE2E4C8}" destId="{1A3BFD4C-40C1-4A49-9026-A204B483FC02}" srcOrd="0" destOrd="0" presId="urn:microsoft.com/office/officeart/2005/8/layout/lProcess3"/>
    <dgm:cxn modelId="{350D4F72-CCB1-407A-B2F4-82280F8BE4EA}" srcId="{DA9EF9BA-61C3-43D4-9F54-DA3FBEE2E4C8}" destId="{AE86A4A5-ADF8-4AAE-8934-608E8647CE83}" srcOrd="0" destOrd="0" parTransId="{A8932652-0F56-44D9-A4FE-F7A46A24EC09}" sibTransId="{C8B947B4-F79C-434B-91D3-F4580D2BC162}"/>
    <dgm:cxn modelId="{B138B4B3-B8D5-41BC-9D45-5018481CA073}" srcId="{DA9EF9BA-61C3-43D4-9F54-DA3FBEE2E4C8}" destId="{29A49A50-26A5-4800-A8D5-5EE567ED695F}" srcOrd="2" destOrd="0" parTransId="{D10DC891-D3B1-4912-A219-0593E58C05C0}" sibTransId="{ACCED71E-32CC-4910-A362-6C3C914971FC}"/>
    <dgm:cxn modelId="{E0E5C5C2-6057-43E2-AB3D-2C7FD308B250}" type="presParOf" srcId="{1A3BFD4C-40C1-4A49-9026-A204B483FC02}" destId="{35EB64AB-2CC7-4393-8DBF-14FE3C36B055}" srcOrd="0" destOrd="0" presId="urn:microsoft.com/office/officeart/2005/8/layout/lProcess3"/>
    <dgm:cxn modelId="{1BC1A27A-E83C-413F-9359-DF04E0D6F6FC}" type="presParOf" srcId="{35EB64AB-2CC7-4393-8DBF-14FE3C36B055}" destId="{F12FFE42-0559-4FBE-A4E1-466F224B5EA3}" srcOrd="0" destOrd="0" presId="urn:microsoft.com/office/officeart/2005/8/layout/lProcess3"/>
    <dgm:cxn modelId="{3BD39E5E-269E-4262-9014-3D0D52B5A343}" type="presParOf" srcId="{1A3BFD4C-40C1-4A49-9026-A204B483FC02}" destId="{BA7BF89C-3553-4039-ABBD-C15D70283021}" srcOrd="1" destOrd="0" presId="urn:microsoft.com/office/officeart/2005/8/layout/lProcess3"/>
    <dgm:cxn modelId="{2C095D1B-A2F4-4876-A325-A31566E6C484}" type="presParOf" srcId="{1A3BFD4C-40C1-4A49-9026-A204B483FC02}" destId="{81C663E4-4289-4475-A749-CE1C9A5B0939}" srcOrd="2" destOrd="0" presId="urn:microsoft.com/office/officeart/2005/8/layout/lProcess3"/>
    <dgm:cxn modelId="{0FEC5D25-AB09-4545-BF67-B9325F0270B8}" type="presParOf" srcId="{81C663E4-4289-4475-A749-CE1C9A5B0939}" destId="{806CD891-86C4-4DC9-82B1-3F381ED337C8}" srcOrd="0" destOrd="0" presId="urn:microsoft.com/office/officeart/2005/8/layout/lProcess3"/>
    <dgm:cxn modelId="{47B4AB8C-B524-481F-986E-0905FBEF902B}" type="presParOf" srcId="{1A3BFD4C-40C1-4A49-9026-A204B483FC02}" destId="{98B55E36-6000-4664-88E6-C408C0E372C3}" srcOrd="3" destOrd="0" presId="urn:microsoft.com/office/officeart/2005/8/layout/lProcess3"/>
    <dgm:cxn modelId="{64301ED3-08FF-41F6-8611-C474C2A44942}" type="presParOf" srcId="{1A3BFD4C-40C1-4A49-9026-A204B483FC02}" destId="{F070DA46-630A-4223-86E0-066FD0268B8C}" srcOrd="4" destOrd="0" presId="urn:microsoft.com/office/officeart/2005/8/layout/lProcess3"/>
    <dgm:cxn modelId="{57717A6A-78BB-4E04-ACC7-DFE77595A1B9}" type="presParOf" srcId="{F070DA46-630A-4223-86E0-066FD0268B8C}" destId="{D6A34B33-E643-481D-B46D-DF31BB0B901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B08BD42-F89E-410B-B016-0A2FFEBCD404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814350-6A92-4D8F-8295-01C5E3E2A71F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ОБРАЗОВАНИЕ 100% </a:t>
          </a:r>
        </a:p>
        <a:p>
          <a:pPr rtl="0"/>
          <a:r>
            <a:rPr lang="ru-RU" dirty="0" smtClean="0">
              <a:solidFill>
                <a:schemeClr val="tx1"/>
              </a:solidFill>
            </a:rPr>
            <a:t>1 044,1 тыс. руб.</a:t>
          </a:r>
          <a:endParaRPr lang="ru-RU" dirty="0">
            <a:solidFill>
              <a:schemeClr val="tx1"/>
            </a:solidFill>
          </a:endParaRPr>
        </a:p>
      </dgm:t>
    </dgm:pt>
    <dgm:pt modelId="{5C6949A6-FA7D-47E5-A382-4BE79F82426D}" type="parTrans" cxnId="{7CA39D69-0C30-43BA-B24C-986326D097AD}">
      <dgm:prSet/>
      <dgm:spPr/>
      <dgm:t>
        <a:bodyPr/>
        <a:lstStyle/>
        <a:p>
          <a:endParaRPr lang="ru-RU"/>
        </a:p>
      </dgm:t>
    </dgm:pt>
    <dgm:pt modelId="{42EEF1FD-693E-4CA5-AF05-6AA3E07A83F6}" type="sibTrans" cxnId="{7CA39D69-0C30-43BA-B24C-986326D097AD}">
      <dgm:prSet/>
      <dgm:spPr/>
      <dgm:t>
        <a:bodyPr/>
        <a:lstStyle/>
        <a:p>
          <a:endParaRPr lang="ru-RU"/>
        </a:p>
      </dgm:t>
    </dgm:pt>
    <dgm:pt modelId="{9784A6F9-102D-4A95-9EAC-8F4A9F7A985B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Профессиональная подготовка, переподготовка и повышение квалификации 7,1%  73,8 тыс.руб.</a:t>
          </a:r>
          <a:endParaRPr lang="ru-RU" b="1" dirty="0">
            <a:solidFill>
              <a:schemeClr val="bg1"/>
            </a:solidFill>
          </a:endParaRPr>
        </a:p>
      </dgm:t>
    </dgm:pt>
    <dgm:pt modelId="{1D3AEFBF-ADEA-4B7A-A05D-9493C6522B64}" type="parTrans" cxnId="{6ABE7ECB-905D-41BB-9EFF-11D7C42623B0}">
      <dgm:prSet/>
      <dgm:spPr/>
    </dgm:pt>
    <dgm:pt modelId="{A75DADA4-E03F-45BC-A811-876B949CB437}" type="sibTrans" cxnId="{6ABE7ECB-905D-41BB-9EFF-11D7C42623B0}">
      <dgm:prSet/>
      <dgm:spPr/>
    </dgm:pt>
    <dgm:pt modelId="{1B17AA03-FA84-49F7-BF4B-B8816F6ED271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+mn-lt"/>
            </a:rPr>
            <a:t>Организация и проведение досуговых  мероприятий 79 % 825,1  тыс.руб.</a:t>
          </a:r>
          <a:endParaRPr lang="ru-RU" b="1" dirty="0">
            <a:solidFill>
              <a:schemeClr val="bg1"/>
            </a:solidFill>
            <a:latin typeface="+mn-lt"/>
          </a:endParaRPr>
        </a:p>
      </dgm:t>
    </dgm:pt>
    <dgm:pt modelId="{C56EC620-0961-41DB-B3E6-64C2D70AA293}" type="parTrans" cxnId="{199E8BBA-7416-4CB0-9FA1-89F070F7909C}">
      <dgm:prSet/>
      <dgm:spPr/>
    </dgm:pt>
    <dgm:pt modelId="{1D493888-970E-46B3-8EC5-C2E05A5A0305}" type="sibTrans" cxnId="{199E8BBA-7416-4CB0-9FA1-89F070F7909C}">
      <dgm:prSet/>
      <dgm:spPr/>
    </dgm:pt>
    <dgm:pt modelId="{2627027A-38E5-4118-9435-F972046CF57B}">
      <dgm:prSet/>
      <dgm:spPr/>
      <dgm:t>
        <a:bodyPr/>
        <a:lstStyle/>
        <a:p>
          <a:r>
            <a:rPr lang="ru-RU" b="1" dirty="0" smtClean="0">
              <a:latin typeface="+mn-lt"/>
            </a:rPr>
            <a:t>Проведение работ по военно-патриотическому воспитанию    11,5%  119,8 тыс.руб.</a:t>
          </a:r>
          <a:endParaRPr lang="ru-RU" b="1" dirty="0">
            <a:latin typeface="+mn-lt"/>
          </a:endParaRPr>
        </a:p>
      </dgm:t>
    </dgm:pt>
    <dgm:pt modelId="{0D45F6B1-0E4B-4CF4-8BD2-5B962B8FB878}" type="parTrans" cxnId="{6F525960-228F-4520-9A14-8B6DA6077212}">
      <dgm:prSet/>
      <dgm:spPr/>
    </dgm:pt>
    <dgm:pt modelId="{E953EE09-D3C9-427A-A982-D984B6C870B4}" type="sibTrans" cxnId="{6F525960-228F-4520-9A14-8B6DA6077212}">
      <dgm:prSet/>
      <dgm:spPr/>
    </dgm:pt>
    <dgm:pt modelId="{71B2D739-841E-4A7F-9718-A36BAE1B897F}">
      <dgm:prSet/>
      <dgm:spPr/>
      <dgm:t>
        <a:bodyPr/>
        <a:lstStyle/>
        <a:p>
          <a:pPr rtl="0"/>
          <a:r>
            <a:rPr lang="ru-RU" b="1" dirty="0" smtClean="0">
              <a:latin typeface="+mn-lt"/>
            </a:rPr>
            <a:t>Ведомственная целевая программа по участию в реализации мер по профилактике дорожно-транспортного травматизма 2,4% 25,4тыс.руб.</a:t>
          </a:r>
          <a:endParaRPr lang="ru-RU" dirty="0">
            <a:latin typeface="+mn-lt"/>
          </a:endParaRPr>
        </a:p>
      </dgm:t>
    </dgm:pt>
    <dgm:pt modelId="{38109FA5-6723-47D6-8A2F-B2DAF1F57658}" type="parTrans" cxnId="{3ACFE7BE-8CBB-4E45-BCA8-67D463F7884D}">
      <dgm:prSet/>
      <dgm:spPr/>
    </dgm:pt>
    <dgm:pt modelId="{E2F4CF83-2136-4307-9DBF-FDD09D7CEA1B}" type="sibTrans" cxnId="{3ACFE7BE-8CBB-4E45-BCA8-67D463F7884D}">
      <dgm:prSet/>
      <dgm:spPr/>
    </dgm:pt>
    <dgm:pt modelId="{9ADBD168-01E0-4E52-A2A3-87613CD2CA80}" type="pres">
      <dgm:prSet presAssocID="{AB08BD42-F89E-410B-B016-0A2FFEBCD40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9F7D91-D17F-4F96-954B-3E2BF5149C07}" type="pres">
      <dgm:prSet presAssocID="{AB08BD42-F89E-410B-B016-0A2FFEBCD404}" presName="matrix" presStyleCnt="0"/>
      <dgm:spPr/>
    </dgm:pt>
    <dgm:pt modelId="{D64131B2-2F21-46E6-995B-621BD0488BAA}" type="pres">
      <dgm:prSet presAssocID="{AB08BD42-F89E-410B-B016-0A2FFEBCD404}" presName="tile1" presStyleLbl="node1" presStyleIdx="0" presStyleCnt="4"/>
      <dgm:spPr/>
      <dgm:t>
        <a:bodyPr/>
        <a:lstStyle/>
        <a:p>
          <a:endParaRPr lang="ru-RU"/>
        </a:p>
      </dgm:t>
    </dgm:pt>
    <dgm:pt modelId="{0715DB8F-2B0E-43AE-9C74-5BEB37383192}" type="pres">
      <dgm:prSet presAssocID="{AB08BD42-F89E-410B-B016-0A2FFEBCD40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C80FD-3CE6-46F0-B46B-B3E13E9B9D82}" type="pres">
      <dgm:prSet presAssocID="{AB08BD42-F89E-410B-B016-0A2FFEBCD404}" presName="tile2" presStyleLbl="node1" presStyleIdx="1" presStyleCnt="4"/>
      <dgm:spPr/>
      <dgm:t>
        <a:bodyPr/>
        <a:lstStyle/>
        <a:p>
          <a:endParaRPr lang="ru-RU"/>
        </a:p>
      </dgm:t>
    </dgm:pt>
    <dgm:pt modelId="{0DD2AF2C-B227-40A6-8DB6-BF839F030C74}" type="pres">
      <dgm:prSet presAssocID="{AB08BD42-F89E-410B-B016-0A2FFEBCD40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B45629-31FA-4663-A3C8-B37D0BFE0D65}" type="pres">
      <dgm:prSet presAssocID="{AB08BD42-F89E-410B-B016-0A2FFEBCD404}" presName="tile3" presStyleLbl="node1" presStyleIdx="2" presStyleCnt="4"/>
      <dgm:spPr/>
      <dgm:t>
        <a:bodyPr/>
        <a:lstStyle/>
        <a:p>
          <a:endParaRPr lang="ru-RU"/>
        </a:p>
      </dgm:t>
    </dgm:pt>
    <dgm:pt modelId="{ABC4A7F9-FC72-46B0-9813-4F86A8CF3C6C}" type="pres">
      <dgm:prSet presAssocID="{AB08BD42-F89E-410B-B016-0A2FFEBCD40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80B60-222D-4AEA-89F0-30F3A3FFC7E0}" type="pres">
      <dgm:prSet presAssocID="{AB08BD42-F89E-410B-B016-0A2FFEBCD404}" presName="tile4" presStyleLbl="node1" presStyleIdx="3" presStyleCnt="4"/>
      <dgm:spPr/>
      <dgm:t>
        <a:bodyPr/>
        <a:lstStyle/>
        <a:p>
          <a:endParaRPr lang="ru-RU"/>
        </a:p>
      </dgm:t>
    </dgm:pt>
    <dgm:pt modelId="{5643EF2E-5C4C-4BDE-A3DF-4F1982C9A675}" type="pres">
      <dgm:prSet presAssocID="{AB08BD42-F89E-410B-B016-0A2FFEBCD40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44955F-F138-44D1-8502-0CA193540E26}" type="pres">
      <dgm:prSet presAssocID="{AB08BD42-F89E-410B-B016-0A2FFEBCD404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8AB9130D-07D7-4C73-83F0-6EA9C9D22305}" type="presOf" srcId="{2627027A-38E5-4118-9435-F972046CF57B}" destId="{ABC4A7F9-FC72-46B0-9813-4F86A8CF3C6C}" srcOrd="1" destOrd="0" presId="urn:microsoft.com/office/officeart/2005/8/layout/matrix1"/>
    <dgm:cxn modelId="{8D8AA411-528B-40FE-A334-F99D7D673448}" type="presOf" srcId="{1B17AA03-FA84-49F7-BF4B-B8816F6ED271}" destId="{0DD2AF2C-B227-40A6-8DB6-BF839F030C74}" srcOrd="1" destOrd="0" presId="urn:microsoft.com/office/officeart/2005/8/layout/matrix1"/>
    <dgm:cxn modelId="{2FECFEDE-536A-44E7-BF54-BA0C0000A76F}" type="presOf" srcId="{AB08BD42-F89E-410B-B016-0A2FFEBCD404}" destId="{9ADBD168-01E0-4E52-A2A3-87613CD2CA80}" srcOrd="0" destOrd="0" presId="urn:microsoft.com/office/officeart/2005/8/layout/matrix1"/>
    <dgm:cxn modelId="{8078FBB8-2074-4BA8-ABA2-006DD9254832}" type="presOf" srcId="{9784A6F9-102D-4A95-9EAC-8F4A9F7A985B}" destId="{0715DB8F-2B0E-43AE-9C74-5BEB37383192}" srcOrd="1" destOrd="0" presId="urn:microsoft.com/office/officeart/2005/8/layout/matrix1"/>
    <dgm:cxn modelId="{6F525960-228F-4520-9A14-8B6DA6077212}" srcId="{D8814350-6A92-4D8F-8295-01C5E3E2A71F}" destId="{2627027A-38E5-4118-9435-F972046CF57B}" srcOrd="2" destOrd="0" parTransId="{0D45F6B1-0E4B-4CF4-8BD2-5B962B8FB878}" sibTransId="{E953EE09-D3C9-427A-A982-D984B6C870B4}"/>
    <dgm:cxn modelId="{6ABE7ECB-905D-41BB-9EFF-11D7C42623B0}" srcId="{D8814350-6A92-4D8F-8295-01C5E3E2A71F}" destId="{9784A6F9-102D-4A95-9EAC-8F4A9F7A985B}" srcOrd="0" destOrd="0" parTransId="{1D3AEFBF-ADEA-4B7A-A05D-9493C6522B64}" sibTransId="{A75DADA4-E03F-45BC-A811-876B949CB437}"/>
    <dgm:cxn modelId="{3ACFE7BE-8CBB-4E45-BCA8-67D463F7884D}" srcId="{D8814350-6A92-4D8F-8295-01C5E3E2A71F}" destId="{71B2D739-841E-4A7F-9718-A36BAE1B897F}" srcOrd="3" destOrd="0" parTransId="{38109FA5-6723-47D6-8A2F-B2DAF1F57658}" sibTransId="{E2F4CF83-2136-4307-9DBF-FDD09D7CEA1B}"/>
    <dgm:cxn modelId="{2E4D44AC-D1D1-47EC-8B64-219B3E92B8B3}" type="presOf" srcId="{1B17AA03-FA84-49F7-BF4B-B8816F6ED271}" destId="{731C80FD-3CE6-46F0-B46B-B3E13E9B9D82}" srcOrd="0" destOrd="0" presId="urn:microsoft.com/office/officeart/2005/8/layout/matrix1"/>
    <dgm:cxn modelId="{7CF8FCEE-979B-4DC4-B229-0349FC28D71C}" type="presOf" srcId="{2627027A-38E5-4118-9435-F972046CF57B}" destId="{85B45629-31FA-4663-A3C8-B37D0BFE0D65}" srcOrd="0" destOrd="0" presId="urn:microsoft.com/office/officeart/2005/8/layout/matrix1"/>
    <dgm:cxn modelId="{199E8BBA-7416-4CB0-9FA1-89F070F7909C}" srcId="{D8814350-6A92-4D8F-8295-01C5E3E2A71F}" destId="{1B17AA03-FA84-49F7-BF4B-B8816F6ED271}" srcOrd="1" destOrd="0" parTransId="{C56EC620-0961-41DB-B3E6-64C2D70AA293}" sibTransId="{1D493888-970E-46B3-8EC5-C2E05A5A0305}"/>
    <dgm:cxn modelId="{AD13BA62-5F39-434A-8154-42029A25B9CB}" type="presOf" srcId="{9784A6F9-102D-4A95-9EAC-8F4A9F7A985B}" destId="{D64131B2-2F21-46E6-995B-621BD0488BAA}" srcOrd="0" destOrd="0" presId="urn:microsoft.com/office/officeart/2005/8/layout/matrix1"/>
    <dgm:cxn modelId="{BA8968BD-CEE4-4BFB-BC2D-68B31DE4FCD3}" type="presOf" srcId="{D8814350-6A92-4D8F-8295-01C5E3E2A71F}" destId="{CE44955F-F138-44D1-8502-0CA193540E26}" srcOrd="0" destOrd="0" presId="urn:microsoft.com/office/officeart/2005/8/layout/matrix1"/>
    <dgm:cxn modelId="{F1AA97D6-9F43-4BBC-8EE5-559ED7FB39FD}" type="presOf" srcId="{71B2D739-841E-4A7F-9718-A36BAE1B897F}" destId="{5643EF2E-5C4C-4BDE-A3DF-4F1982C9A675}" srcOrd="1" destOrd="0" presId="urn:microsoft.com/office/officeart/2005/8/layout/matrix1"/>
    <dgm:cxn modelId="{7CA39D69-0C30-43BA-B24C-986326D097AD}" srcId="{AB08BD42-F89E-410B-B016-0A2FFEBCD404}" destId="{D8814350-6A92-4D8F-8295-01C5E3E2A71F}" srcOrd="0" destOrd="0" parTransId="{5C6949A6-FA7D-47E5-A382-4BE79F82426D}" sibTransId="{42EEF1FD-693E-4CA5-AF05-6AA3E07A83F6}"/>
    <dgm:cxn modelId="{803E27D4-DAEC-4B56-9491-E37B2BDF016A}" type="presOf" srcId="{71B2D739-841E-4A7F-9718-A36BAE1B897F}" destId="{3F180B60-222D-4AEA-89F0-30F3A3FFC7E0}" srcOrd="0" destOrd="0" presId="urn:microsoft.com/office/officeart/2005/8/layout/matrix1"/>
    <dgm:cxn modelId="{E8AD255C-CFBF-444B-86C4-9CE167EAA7F2}" type="presParOf" srcId="{9ADBD168-01E0-4E52-A2A3-87613CD2CA80}" destId="{B79F7D91-D17F-4F96-954B-3E2BF5149C07}" srcOrd="0" destOrd="0" presId="urn:microsoft.com/office/officeart/2005/8/layout/matrix1"/>
    <dgm:cxn modelId="{A90942DB-1A2C-40F5-ACDC-A304768E7A77}" type="presParOf" srcId="{B79F7D91-D17F-4F96-954B-3E2BF5149C07}" destId="{D64131B2-2F21-46E6-995B-621BD0488BAA}" srcOrd="0" destOrd="0" presId="urn:microsoft.com/office/officeart/2005/8/layout/matrix1"/>
    <dgm:cxn modelId="{94376B63-A1A2-4B89-9B91-F9FD90801C8C}" type="presParOf" srcId="{B79F7D91-D17F-4F96-954B-3E2BF5149C07}" destId="{0715DB8F-2B0E-43AE-9C74-5BEB37383192}" srcOrd="1" destOrd="0" presId="urn:microsoft.com/office/officeart/2005/8/layout/matrix1"/>
    <dgm:cxn modelId="{A718F071-E74B-4696-B73D-F43A6F1485B4}" type="presParOf" srcId="{B79F7D91-D17F-4F96-954B-3E2BF5149C07}" destId="{731C80FD-3CE6-46F0-B46B-B3E13E9B9D82}" srcOrd="2" destOrd="0" presId="urn:microsoft.com/office/officeart/2005/8/layout/matrix1"/>
    <dgm:cxn modelId="{AF824015-87F6-4AAB-9FED-4087D3A774D9}" type="presParOf" srcId="{B79F7D91-D17F-4F96-954B-3E2BF5149C07}" destId="{0DD2AF2C-B227-40A6-8DB6-BF839F030C74}" srcOrd="3" destOrd="0" presId="urn:microsoft.com/office/officeart/2005/8/layout/matrix1"/>
    <dgm:cxn modelId="{13CF70F1-61E5-437B-8DDB-101DEF548AB7}" type="presParOf" srcId="{B79F7D91-D17F-4F96-954B-3E2BF5149C07}" destId="{85B45629-31FA-4663-A3C8-B37D0BFE0D65}" srcOrd="4" destOrd="0" presId="urn:microsoft.com/office/officeart/2005/8/layout/matrix1"/>
    <dgm:cxn modelId="{EB9FFC85-3DAE-4721-BAFC-4740EDCEE9BD}" type="presParOf" srcId="{B79F7D91-D17F-4F96-954B-3E2BF5149C07}" destId="{ABC4A7F9-FC72-46B0-9813-4F86A8CF3C6C}" srcOrd="5" destOrd="0" presId="urn:microsoft.com/office/officeart/2005/8/layout/matrix1"/>
    <dgm:cxn modelId="{58F23B13-AA2C-43A4-B98F-4F749DF355AB}" type="presParOf" srcId="{B79F7D91-D17F-4F96-954B-3E2BF5149C07}" destId="{3F180B60-222D-4AEA-89F0-30F3A3FFC7E0}" srcOrd="6" destOrd="0" presId="urn:microsoft.com/office/officeart/2005/8/layout/matrix1"/>
    <dgm:cxn modelId="{C9D66581-4973-44D1-92F4-5A699E50606C}" type="presParOf" srcId="{B79F7D91-D17F-4F96-954B-3E2BF5149C07}" destId="{5643EF2E-5C4C-4BDE-A3DF-4F1982C9A675}" srcOrd="7" destOrd="0" presId="urn:microsoft.com/office/officeart/2005/8/layout/matrix1"/>
    <dgm:cxn modelId="{CBACCCCC-ED1C-4171-A0B7-1D89098AB832}" type="presParOf" srcId="{9ADBD168-01E0-4E52-A2A3-87613CD2CA80}" destId="{CE44955F-F138-44D1-8502-0CA193540E2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8EA536-33A7-4DBE-9C50-2D2DAA1FCCC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76167B-5DA9-4862-A3BF-BBF5789FC73E}">
      <dgm:prSet custT="1"/>
      <dgm:spPr>
        <a:solidFill>
          <a:srgbClr val="FFFFCC"/>
        </a:solidFill>
      </dgm:spPr>
      <dgm:t>
        <a:bodyPr/>
        <a:lstStyle/>
        <a:p>
          <a:pPr rtl="0"/>
          <a:r>
            <a:rPr lang="ru-RU" sz="1600" dirty="0" smtClean="0">
              <a:solidFill>
                <a:schemeClr val="tx2">
                  <a:lumMod val="95000"/>
                  <a:lumOff val="5000"/>
                </a:schemeClr>
              </a:solidFill>
            </a:rPr>
            <a:t>Организация и проведение досуговых мероприятий</a:t>
          </a:r>
          <a:endParaRPr lang="ru-RU" sz="1600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E801ADA2-4525-4CBF-A330-5A6E89B61424}" type="parTrans" cxnId="{36FED893-94DC-4735-B87A-57985C92B38A}">
      <dgm:prSet/>
      <dgm:spPr/>
      <dgm:t>
        <a:bodyPr/>
        <a:lstStyle/>
        <a:p>
          <a:endParaRPr lang="ru-RU" sz="1800"/>
        </a:p>
      </dgm:t>
    </dgm:pt>
    <dgm:pt modelId="{10A2A2A9-9CD5-4484-AD46-C621830EDEE9}" type="sibTrans" cxnId="{36FED893-94DC-4735-B87A-57985C92B38A}">
      <dgm:prSet/>
      <dgm:spPr/>
      <dgm:t>
        <a:bodyPr/>
        <a:lstStyle/>
        <a:p>
          <a:endParaRPr lang="ru-RU" sz="1800"/>
        </a:p>
      </dgm:t>
    </dgm:pt>
    <dgm:pt modelId="{BD0607F5-B2CC-4CC8-9593-B73688D57B1D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600" dirty="0" smtClean="0">
              <a:solidFill>
                <a:schemeClr val="tx2">
                  <a:lumMod val="95000"/>
                  <a:lumOff val="5000"/>
                </a:schemeClr>
              </a:solidFill>
            </a:rPr>
            <a:t>Организация местных и участие в организации и проведении городских праздничных и иных зрелищных мероприятий</a:t>
          </a:r>
          <a:endParaRPr lang="ru-RU" sz="1600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10FB4BE1-F6EC-47ED-89AA-E89674682137}" type="parTrans" cxnId="{D829492B-7DB6-487A-8C81-3FA89246E4E9}">
      <dgm:prSet/>
      <dgm:spPr/>
      <dgm:t>
        <a:bodyPr/>
        <a:lstStyle/>
        <a:p>
          <a:endParaRPr lang="ru-RU" sz="1800"/>
        </a:p>
      </dgm:t>
    </dgm:pt>
    <dgm:pt modelId="{10997406-54D7-45D2-8099-141000D6DDB1}" type="sibTrans" cxnId="{D829492B-7DB6-487A-8C81-3FA89246E4E9}">
      <dgm:prSet/>
      <dgm:spPr/>
      <dgm:t>
        <a:bodyPr/>
        <a:lstStyle/>
        <a:p>
          <a:endParaRPr lang="ru-RU" sz="1800"/>
        </a:p>
      </dgm:t>
    </dgm:pt>
    <dgm:pt modelId="{D3B56A06-BB42-4439-8391-CF5C087E1239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endParaRPr lang="ru-RU" sz="1600" dirty="0" smtClean="0"/>
        </a:p>
        <a:p>
          <a:pPr rtl="0"/>
          <a:r>
            <a:rPr lang="ru-RU" sz="1600" dirty="0" smtClean="0"/>
            <a:t>Муниципальная программа по организации и проведению мероприятий по сохранению и развитию местных традиций и обрядов</a:t>
          </a:r>
        </a:p>
        <a:p>
          <a:pPr rtl="0"/>
          <a:endParaRPr lang="ru-RU" sz="1600" dirty="0"/>
        </a:p>
      </dgm:t>
    </dgm:pt>
    <dgm:pt modelId="{1BDAAB04-7C0C-4DFD-83B2-17FB7069326A}" type="parTrans" cxnId="{BC9A8E68-1847-497E-BD13-53A3DBFC5080}">
      <dgm:prSet/>
      <dgm:spPr/>
      <dgm:t>
        <a:bodyPr/>
        <a:lstStyle/>
        <a:p>
          <a:endParaRPr lang="ru-RU" sz="1800"/>
        </a:p>
      </dgm:t>
    </dgm:pt>
    <dgm:pt modelId="{2864421F-E876-45D5-A67E-ECA4AC471BCA}" type="sibTrans" cxnId="{BC9A8E68-1847-497E-BD13-53A3DBFC5080}">
      <dgm:prSet/>
      <dgm:spPr/>
      <dgm:t>
        <a:bodyPr/>
        <a:lstStyle/>
        <a:p>
          <a:endParaRPr lang="ru-RU" sz="1800"/>
        </a:p>
      </dgm:t>
    </dgm:pt>
    <dgm:pt modelId="{4ACCEF2A-CEB6-40D2-9D2F-6901005EE4BA}" type="pres">
      <dgm:prSet presAssocID="{9A8EA536-33A7-4DBE-9C50-2D2DAA1FCCC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7279A1-D285-4470-B9ED-BFB462DD8A32}" type="pres">
      <dgm:prSet presAssocID="{4676167B-5DA9-4862-A3BF-BBF5789FC73E}" presName="parentLin" presStyleCnt="0"/>
      <dgm:spPr/>
    </dgm:pt>
    <dgm:pt modelId="{8FBCEFB6-AF25-481C-8A6E-C221E5E68682}" type="pres">
      <dgm:prSet presAssocID="{4676167B-5DA9-4862-A3BF-BBF5789FC73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4ED238C-7769-4CC4-83E2-A7FCE82FCDA9}" type="pres">
      <dgm:prSet presAssocID="{4676167B-5DA9-4862-A3BF-BBF5789FC73E}" presName="parentText" presStyleLbl="node1" presStyleIdx="0" presStyleCnt="3" custScaleX="122153" custLinFactNeighborX="8326" custLinFactNeighborY="-2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08418E-CADE-46F3-A8AC-E761E2CB7F1F}" type="pres">
      <dgm:prSet presAssocID="{4676167B-5DA9-4862-A3BF-BBF5789FC73E}" presName="negativeSpace" presStyleCnt="0"/>
      <dgm:spPr/>
    </dgm:pt>
    <dgm:pt modelId="{426AEEC8-E223-4859-97AD-2FBB9C22FE93}" type="pres">
      <dgm:prSet presAssocID="{4676167B-5DA9-4862-A3BF-BBF5789FC73E}" presName="childText" presStyleLbl="conFgAcc1" presStyleIdx="0" presStyleCnt="3">
        <dgm:presLayoutVars>
          <dgm:bulletEnabled val="1"/>
        </dgm:presLayoutVars>
      </dgm:prSet>
      <dgm:spPr/>
    </dgm:pt>
    <dgm:pt modelId="{42F6220E-F32A-4F34-86BD-21665AAEE808}" type="pres">
      <dgm:prSet presAssocID="{10A2A2A9-9CD5-4484-AD46-C621830EDEE9}" presName="spaceBetweenRectangles" presStyleCnt="0"/>
      <dgm:spPr/>
    </dgm:pt>
    <dgm:pt modelId="{C69180FE-E1B9-4932-9152-0AE969F3BC4D}" type="pres">
      <dgm:prSet presAssocID="{BD0607F5-B2CC-4CC8-9593-B73688D57B1D}" presName="parentLin" presStyleCnt="0"/>
      <dgm:spPr/>
    </dgm:pt>
    <dgm:pt modelId="{234EE76F-D1D0-4685-AA8B-5A8BECB048AB}" type="pres">
      <dgm:prSet presAssocID="{BD0607F5-B2CC-4CC8-9593-B73688D57B1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98D148E-1CDF-4772-9934-FF3FE5B50A19}" type="pres">
      <dgm:prSet presAssocID="{BD0607F5-B2CC-4CC8-9593-B73688D57B1D}" presName="parentText" presStyleLbl="node1" presStyleIdx="1" presStyleCnt="3" custScaleX="122153" custLinFactNeighborX="-4596" custLinFactNeighborY="-9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272F4F-A7B1-41CB-9FD2-E7CB18C2EC0D}" type="pres">
      <dgm:prSet presAssocID="{BD0607F5-B2CC-4CC8-9593-B73688D57B1D}" presName="negativeSpace" presStyleCnt="0"/>
      <dgm:spPr/>
    </dgm:pt>
    <dgm:pt modelId="{838AF980-ECF9-4B45-AC16-C9D08310337C}" type="pres">
      <dgm:prSet presAssocID="{BD0607F5-B2CC-4CC8-9593-B73688D57B1D}" presName="childText" presStyleLbl="conFgAcc1" presStyleIdx="1" presStyleCnt="3">
        <dgm:presLayoutVars>
          <dgm:bulletEnabled val="1"/>
        </dgm:presLayoutVars>
      </dgm:prSet>
      <dgm:spPr/>
    </dgm:pt>
    <dgm:pt modelId="{066486A0-DA27-4D1B-912C-C450863A0C37}" type="pres">
      <dgm:prSet presAssocID="{10997406-54D7-45D2-8099-141000D6DDB1}" presName="spaceBetweenRectangles" presStyleCnt="0"/>
      <dgm:spPr/>
    </dgm:pt>
    <dgm:pt modelId="{C4700EAB-1577-4B91-96FA-D081A0622058}" type="pres">
      <dgm:prSet presAssocID="{D3B56A06-BB42-4439-8391-CF5C087E1239}" presName="parentLin" presStyleCnt="0"/>
      <dgm:spPr/>
    </dgm:pt>
    <dgm:pt modelId="{EF90D585-5A15-4131-8808-76D69C7C7B0D}" type="pres">
      <dgm:prSet presAssocID="{D3B56A06-BB42-4439-8391-CF5C087E123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5FFE83D-DA2B-47F6-B1E6-DC0A8CF1C83D}" type="pres">
      <dgm:prSet presAssocID="{D3B56A06-BB42-4439-8391-CF5C087E1239}" presName="parentText" presStyleLbl="node1" presStyleIdx="2" presStyleCnt="3" custScaleX="122153" custLinFactNeighborX="-4596" custLinFactNeighborY="-55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EB219-4341-4B5F-BBFA-60B19F7F9130}" type="pres">
      <dgm:prSet presAssocID="{D3B56A06-BB42-4439-8391-CF5C087E1239}" presName="negativeSpace" presStyleCnt="0"/>
      <dgm:spPr/>
    </dgm:pt>
    <dgm:pt modelId="{3587B30D-0E6B-432F-BB6C-A5A1CEDA776B}" type="pres">
      <dgm:prSet presAssocID="{D3B56A06-BB42-4439-8391-CF5C087E123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829492B-7DB6-487A-8C81-3FA89246E4E9}" srcId="{9A8EA536-33A7-4DBE-9C50-2D2DAA1FCCCD}" destId="{BD0607F5-B2CC-4CC8-9593-B73688D57B1D}" srcOrd="1" destOrd="0" parTransId="{10FB4BE1-F6EC-47ED-89AA-E89674682137}" sibTransId="{10997406-54D7-45D2-8099-141000D6DDB1}"/>
    <dgm:cxn modelId="{BC9A8E68-1847-497E-BD13-53A3DBFC5080}" srcId="{9A8EA536-33A7-4DBE-9C50-2D2DAA1FCCCD}" destId="{D3B56A06-BB42-4439-8391-CF5C087E1239}" srcOrd="2" destOrd="0" parTransId="{1BDAAB04-7C0C-4DFD-83B2-17FB7069326A}" sibTransId="{2864421F-E876-45D5-A67E-ECA4AC471BCA}"/>
    <dgm:cxn modelId="{F01BD04F-DAED-427B-90D4-30395EA86908}" type="presOf" srcId="{4676167B-5DA9-4862-A3BF-BBF5789FC73E}" destId="{8FBCEFB6-AF25-481C-8A6E-C221E5E68682}" srcOrd="0" destOrd="0" presId="urn:microsoft.com/office/officeart/2005/8/layout/list1"/>
    <dgm:cxn modelId="{371A50F3-4FCA-47A2-A182-EBFDCB85560C}" type="presOf" srcId="{D3B56A06-BB42-4439-8391-CF5C087E1239}" destId="{65FFE83D-DA2B-47F6-B1E6-DC0A8CF1C83D}" srcOrd="1" destOrd="0" presId="urn:microsoft.com/office/officeart/2005/8/layout/list1"/>
    <dgm:cxn modelId="{33E2A621-DBAE-4F7D-AB08-BB255E921219}" type="presOf" srcId="{BD0607F5-B2CC-4CC8-9593-B73688D57B1D}" destId="{234EE76F-D1D0-4685-AA8B-5A8BECB048AB}" srcOrd="0" destOrd="0" presId="urn:microsoft.com/office/officeart/2005/8/layout/list1"/>
    <dgm:cxn modelId="{B888DD82-42B8-4D5A-8CC8-67B05CF90E12}" type="presOf" srcId="{9A8EA536-33A7-4DBE-9C50-2D2DAA1FCCCD}" destId="{4ACCEF2A-CEB6-40D2-9D2F-6901005EE4BA}" srcOrd="0" destOrd="0" presId="urn:microsoft.com/office/officeart/2005/8/layout/list1"/>
    <dgm:cxn modelId="{9AFF87E6-0619-49FA-9CAD-8BC1B684DF8F}" type="presOf" srcId="{D3B56A06-BB42-4439-8391-CF5C087E1239}" destId="{EF90D585-5A15-4131-8808-76D69C7C7B0D}" srcOrd="0" destOrd="0" presId="urn:microsoft.com/office/officeart/2005/8/layout/list1"/>
    <dgm:cxn modelId="{700C6439-0BB6-4054-90E2-D11A230406C8}" type="presOf" srcId="{BD0607F5-B2CC-4CC8-9593-B73688D57B1D}" destId="{C98D148E-1CDF-4772-9934-FF3FE5B50A19}" srcOrd="1" destOrd="0" presId="urn:microsoft.com/office/officeart/2005/8/layout/list1"/>
    <dgm:cxn modelId="{36FED893-94DC-4735-B87A-57985C92B38A}" srcId="{9A8EA536-33A7-4DBE-9C50-2D2DAA1FCCCD}" destId="{4676167B-5DA9-4862-A3BF-BBF5789FC73E}" srcOrd="0" destOrd="0" parTransId="{E801ADA2-4525-4CBF-A330-5A6E89B61424}" sibTransId="{10A2A2A9-9CD5-4484-AD46-C621830EDEE9}"/>
    <dgm:cxn modelId="{1D8FFC8B-0354-412A-99B7-E4F850D4CEB3}" type="presOf" srcId="{4676167B-5DA9-4862-A3BF-BBF5789FC73E}" destId="{D4ED238C-7769-4CC4-83E2-A7FCE82FCDA9}" srcOrd="1" destOrd="0" presId="urn:microsoft.com/office/officeart/2005/8/layout/list1"/>
    <dgm:cxn modelId="{3BFF7A49-06B6-4069-A212-F8BDEF5F7F92}" type="presParOf" srcId="{4ACCEF2A-CEB6-40D2-9D2F-6901005EE4BA}" destId="{E67279A1-D285-4470-B9ED-BFB462DD8A32}" srcOrd="0" destOrd="0" presId="urn:microsoft.com/office/officeart/2005/8/layout/list1"/>
    <dgm:cxn modelId="{65A8B70D-CCB6-4CDE-9C1C-EFC5DB8A487F}" type="presParOf" srcId="{E67279A1-D285-4470-B9ED-BFB462DD8A32}" destId="{8FBCEFB6-AF25-481C-8A6E-C221E5E68682}" srcOrd="0" destOrd="0" presId="urn:microsoft.com/office/officeart/2005/8/layout/list1"/>
    <dgm:cxn modelId="{6C15F13D-9FDE-4681-B6C5-796FCD6D61D2}" type="presParOf" srcId="{E67279A1-D285-4470-B9ED-BFB462DD8A32}" destId="{D4ED238C-7769-4CC4-83E2-A7FCE82FCDA9}" srcOrd="1" destOrd="0" presId="urn:microsoft.com/office/officeart/2005/8/layout/list1"/>
    <dgm:cxn modelId="{DB4BE4A8-B10E-4CD9-B342-DC8B6ADD3CEE}" type="presParOf" srcId="{4ACCEF2A-CEB6-40D2-9D2F-6901005EE4BA}" destId="{3708418E-CADE-46F3-A8AC-E761E2CB7F1F}" srcOrd="1" destOrd="0" presId="urn:microsoft.com/office/officeart/2005/8/layout/list1"/>
    <dgm:cxn modelId="{0A62FBBB-7F65-4B4D-B263-EBB39FF262F7}" type="presParOf" srcId="{4ACCEF2A-CEB6-40D2-9D2F-6901005EE4BA}" destId="{426AEEC8-E223-4859-97AD-2FBB9C22FE93}" srcOrd="2" destOrd="0" presId="urn:microsoft.com/office/officeart/2005/8/layout/list1"/>
    <dgm:cxn modelId="{B48D68AA-D29B-4FF2-96AB-61D842727DB2}" type="presParOf" srcId="{4ACCEF2A-CEB6-40D2-9D2F-6901005EE4BA}" destId="{42F6220E-F32A-4F34-86BD-21665AAEE808}" srcOrd="3" destOrd="0" presId="urn:microsoft.com/office/officeart/2005/8/layout/list1"/>
    <dgm:cxn modelId="{7610928F-6072-4EC7-8604-C54BD30BC387}" type="presParOf" srcId="{4ACCEF2A-CEB6-40D2-9D2F-6901005EE4BA}" destId="{C69180FE-E1B9-4932-9152-0AE969F3BC4D}" srcOrd="4" destOrd="0" presId="urn:microsoft.com/office/officeart/2005/8/layout/list1"/>
    <dgm:cxn modelId="{985B3485-2D31-4FD9-B351-BED4C8DB165B}" type="presParOf" srcId="{C69180FE-E1B9-4932-9152-0AE969F3BC4D}" destId="{234EE76F-D1D0-4685-AA8B-5A8BECB048AB}" srcOrd="0" destOrd="0" presId="urn:microsoft.com/office/officeart/2005/8/layout/list1"/>
    <dgm:cxn modelId="{01717070-488C-4884-9CE0-4747E17D16D4}" type="presParOf" srcId="{C69180FE-E1B9-4932-9152-0AE969F3BC4D}" destId="{C98D148E-1CDF-4772-9934-FF3FE5B50A19}" srcOrd="1" destOrd="0" presId="urn:microsoft.com/office/officeart/2005/8/layout/list1"/>
    <dgm:cxn modelId="{766B8268-0E35-4E56-809C-8BE22D803BBD}" type="presParOf" srcId="{4ACCEF2A-CEB6-40D2-9D2F-6901005EE4BA}" destId="{0C272F4F-A7B1-41CB-9FD2-E7CB18C2EC0D}" srcOrd="5" destOrd="0" presId="urn:microsoft.com/office/officeart/2005/8/layout/list1"/>
    <dgm:cxn modelId="{95E6101B-C4C9-4FC9-88AE-3A1B0B89F24C}" type="presParOf" srcId="{4ACCEF2A-CEB6-40D2-9D2F-6901005EE4BA}" destId="{838AF980-ECF9-4B45-AC16-C9D08310337C}" srcOrd="6" destOrd="0" presId="urn:microsoft.com/office/officeart/2005/8/layout/list1"/>
    <dgm:cxn modelId="{96A388DA-62BD-4A29-BE79-85AEE7842FEA}" type="presParOf" srcId="{4ACCEF2A-CEB6-40D2-9D2F-6901005EE4BA}" destId="{066486A0-DA27-4D1B-912C-C450863A0C37}" srcOrd="7" destOrd="0" presId="urn:microsoft.com/office/officeart/2005/8/layout/list1"/>
    <dgm:cxn modelId="{752B90A4-F15B-46B0-A7AE-24FF4E4A69A6}" type="presParOf" srcId="{4ACCEF2A-CEB6-40D2-9D2F-6901005EE4BA}" destId="{C4700EAB-1577-4B91-96FA-D081A0622058}" srcOrd="8" destOrd="0" presId="urn:microsoft.com/office/officeart/2005/8/layout/list1"/>
    <dgm:cxn modelId="{A062FB98-4678-4BB4-9CD7-D748E9B6FFCF}" type="presParOf" srcId="{C4700EAB-1577-4B91-96FA-D081A0622058}" destId="{EF90D585-5A15-4131-8808-76D69C7C7B0D}" srcOrd="0" destOrd="0" presId="urn:microsoft.com/office/officeart/2005/8/layout/list1"/>
    <dgm:cxn modelId="{40AB15F7-7C37-4E4B-9E14-57ECB1E1CFF5}" type="presParOf" srcId="{C4700EAB-1577-4B91-96FA-D081A0622058}" destId="{65FFE83D-DA2B-47F6-B1E6-DC0A8CF1C83D}" srcOrd="1" destOrd="0" presId="urn:microsoft.com/office/officeart/2005/8/layout/list1"/>
    <dgm:cxn modelId="{896D6A3B-D284-4A18-9105-F288A885F0B3}" type="presParOf" srcId="{4ACCEF2A-CEB6-40D2-9D2F-6901005EE4BA}" destId="{E1FEB219-4341-4B5F-BBFA-60B19F7F9130}" srcOrd="9" destOrd="0" presId="urn:microsoft.com/office/officeart/2005/8/layout/list1"/>
    <dgm:cxn modelId="{402AE0D8-7258-44C7-B838-A7AE94EE170D}" type="presParOf" srcId="{4ACCEF2A-CEB6-40D2-9D2F-6901005EE4BA}" destId="{3587B30D-0E6B-432F-BB6C-A5A1CEDA776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A5CC77-60CD-484B-9BD1-78F683C6DBDE}">
      <dsp:nvSpPr>
        <dsp:cNvPr id="0" name=""/>
        <dsp:cNvSpPr/>
      </dsp:nvSpPr>
      <dsp:spPr>
        <a:xfrm rot="10800000">
          <a:off x="-466121" y="1442912"/>
          <a:ext cx="6336324" cy="348573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5E30A-01EF-4439-93EB-41060A7CE24D}">
      <dsp:nvSpPr>
        <dsp:cNvPr id="0" name=""/>
        <dsp:cNvSpPr/>
      </dsp:nvSpPr>
      <dsp:spPr>
        <a:xfrm>
          <a:off x="1426932" y="425756"/>
          <a:ext cx="3203623" cy="9020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Уровни бюджетной системы Российской Федерации </a:t>
          </a:r>
          <a:endParaRPr lang="ru-RU" sz="1600" b="1" kern="1200" dirty="0"/>
        </a:p>
      </dsp:txBody>
      <dsp:txXfrm>
        <a:off x="1426932" y="425756"/>
        <a:ext cx="3203623" cy="902062"/>
      </dsp:txXfrm>
    </dsp:sp>
    <dsp:sp modelId="{2971A63C-C21B-46E6-9CF5-3D7221E99091}">
      <dsp:nvSpPr>
        <dsp:cNvPr id="0" name=""/>
        <dsp:cNvSpPr/>
      </dsp:nvSpPr>
      <dsp:spPr>
        <a:xfrm>
          <a:off x="-581868" y="1595090"/>
          <a:ext cx="8132270" cy="9020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Бюджеты Российской Федерации (федеральный бюджет, бюджеты государственных внебюджетных Фондов Российской Федерации</a:t>
          </a:r>
          <a:r>
            <a:rPr lang="ru-RU" sz="1200" kern="1200" dirty="0" smtClean="0"/>
            <a:t>) </a:t>
          </a:r>
          <a:endParaRPr lang="ru-RU" sz="1200" kern="1200" dirty="0"/>
        </a:p>
      </dsp:txBody>
      <dsp:txXfrm>
        <a:off x="-581868" y="1595090"/>
        <a:ext cx="8132270" cy="902062"/>
      </dsp:txXfrm>
    </dsp:sp>
    <dsp:sp modelId="{DE47E6CA-C60C-4105-8C60-1CE958040ED8}">
      <dsp:nvSpPr>
        <dsp:cNvPr id="0" name=""/>
        <dsp:cNvSpPr/>
      </dsp:nvSpPr>
      <dsp:spPr>
        <a:xfrm>
          <a:off x="424277" y="2664295"/>
          <a:ext cx="5667947" cy="85194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Бюджеты субъектов Российской Федерации (региональный бюджет, бюджеты территориальных фондов обязательного медицинского страхования)</a:t>
          </a:r>
          <a:endParaRPr lang="ru-RU" sz="1400" kern="1200" dirty="0"/>
        </a:p>
      </dsp:txBody>
      <dsp:txXfrm>
        <a:off x="424277" y="2664295"/>
        <a:ext cx="5667947" cy="851944"/>
      </dsp:txXfrm>
    </dsp:sp>
    <dsp:sp modelId="{469458CD-E069-4C1A-8628-862242290302}">
      <dsp:nvSpPr>
        <dsp:cNvPr id="0" name=""/>
        <dsp:cNvSpPr/>
      </dsp:nvSpPr>
      <dsp:spPr>
        <a:xfrm>
          <a:off x="424277" y="3689300"/>
          <a:ext cx="5667947" cy="8309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Местные бюджеты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(бюджеты внутригородских муниципальных образований)</a:t>
          </a:r>
          <a:endParaRPr lang="ru-RU" sz="1400" kern="1200" dirty="0"/>
        </a:p>
      </dsp:txBody>
      <dsp:txXfrm>
        <a:off x="424277" y="3689300"/>
        <a:ext cx="5667947" cy="8309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9518E1-12EB-4B3C-8B5F-D974E14EFB87}">
      <dsp:nvSpPr>
        <dsp:cNvPr id="0" name=""/>
        <dsp:cNvSpPr/>
      </dsp:nvSpPr>
      <dsp:spPr>
        <a:xfrm>
          <a:off x="-5536260" y="-847605"/>
          <a:ext cx="6591755" cy="6591755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4B001-A17A-4B8C-9581-5FC16B84669E}">
      <dsp:nvSpPr>
        <dsp:cNvPr id="0" name=""/>
        <dsp:cNvSpPr/>
      </dsp:nvSpPr>
      <dsp:spPr>
        <a:xfrm>
          <a:off x="552546" y="282040"/>
          <a:ext cx="7155982" cy="942095"/>
        </a:xfrm>
        <a:prstGeom prst="rect">
          <a:avLst/>
        </a:prstGeom>
        <a:gradFill rotWithShape="0">
          <a:gsLst>
            <a:gs pos="55040">
              <a:srgbClr val="BC3835"/>
            </a:gs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91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Обязательное  опубликование  в  средствах  массовой  информации утвержденных бюджетов и отчетов об их исполнении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2546" y="282040"/>
        <a:ext cx="7155982" cy="942095"/>
      </dsp:txXfrm>
    </dsp:sp>
    <dsp:sp modelId="{89611791-A850-4B89-89EB-5C21F0941E7C}">
      <dsp:nvSpPr>
        <dsp:cNvPr id="0" name=""/>
        <dsp:cNvSpPr/>
      </dsp:nvSpPr>
      <dsp:spPr>
        <a:xfrm>
          <a:off x="81743" y="282285"/>
          <a:ext cx="941605" cy="941605"/>
        </a:xfrm>
        <a:prstGeom prst="ellipse">
          <a:avLst/>
        </a:prstGeom>
        <a:solidFill>
          <a:srgbClr val="FFCC66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B8FCFB-CF53-4F5C-A7F0-C7F64F465CC0}">
      <dsp:nvSpPr>
        <dsp:cNvPr id="0" name=""/>
        <dsp:cNvSpPr/>
      </dsp:nvSpPr>
      <dsp:spPr>
        <a:xfrm>
          <a:off x="984421" y="1506568"/>
          <a:ext cx="6724107" cy="75328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91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Доступность иных сведений о бюджетах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4421" y="1506568"/>
        <a:ext cx="6724107" cy="753284"/>
      </dsp:txXfrm>
    </dsp:sp>
    <dsp:sp modelId="{4D556A40-5431-4055-AE3D-37731D8F9AED}">
      <dsp:nvSpPr>
        <dsp:cNvPr id="0" name=""/>
        <dsp:cNvSpPr/>
      </dsp:nvSpPr>
      <dsp:spPr>
        <a:xfrm>
          <a:off x="513618" y="1412408"/>
          <a:ext cx="941605" cy="941605"/>
        </a:xfrm>
        <a:prstGeom prst="ellipse">
          <a:avLst/>
        </a:prstGeom>
        <a:solidFill>
          <a:srgbClr val="FFCC66"/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285525D-0608-40F3-B875-FCB296F56181}">
      <dsp:nvSpPr>
        <dsp:cNvPr id="0" name=""/>
        <dsp:cNvSpPr/>
      </dsp:nvSpPr>
      <dsp:spPr>
        <a:xfrm>
          <a:off x="984421" y="2498275"/>
          <a:ext cx="6724107" cy="103011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91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Обязательная  открытость  для  общества  и  средств  массовой  информации проектов бюджетов, обеспечение доступа к информации на едином портале бюджетной системы Российской Федерации в сети «Интернет»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4421" y="2498275"/>
        <a:ext cx="6724107" cy="1030116"/>
      </dsp:txXfrm>
    </dsp:sp>
    <dsp:sp modelId="{0AFC0337-A094-4E6F-ADC3-86192D44916D}">
      <dsp:nvSpPr>
        <dsp:cNvPr id="0" name=""/>
        <dsp:cNvSpPr/>
      </dsp:nvSpPr>
      <dsp:spPr>
        <a:xfrm>
          <a:off x="513618" y="2542530"/>
          <a:ext cx="941605" cy="941605"/>
        </a:xfrm>
        <a:prstGeom prst="ellipse">
          <a:avLst/>
        </a:prstGeom>
        <a:solidFill>
          <a:srgbClr val="FFCC66"/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BFB54C-78EB-4035-AEF4-2CC6CDAEC6BA}">
      <dsp:nvSpPr>
        <dsp:cNvPr id="0" name=""/>
        <dsp:cNvSpPr/>
      </dsp:nvSpPr>
      <dsp:spPr>
        <a:xfrm>
          <a:off x="552546" y="3678400"/>
          <a:ext cx="7155982" cy="930110"/>
        </a:xfrm>
        <a:prstGeom prst="rect">
          <a:avLst/>
        </a:prstGeom>
        <a:gradFill rotWithShape="0">
          <a:gsLst>
            <a:gs pos="0">
              <a:srgbClr val="2787A0"/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91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Преемственность  бюджетной  классификации  Российской  Федерации,  а также  обеспечение  сопоставимости  показателей  бюджета  отчетного, текущего и очередного финансового года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2546" y="3678400"/>
        <a:ext cx="7155982" cy="930110"/>
      </dsp:txXfrm>
    </dsp:sp>
    <dsp:sp modelId="{C860734A-428E-4FAA-A848-A86E63673D4E}">
      <dsp:nvSpPr>
        <dsp:cNvPr id="0" name=""/>
        <dsp:cNvSpPr/>
      </dsp:nvSpPr>
      <dsp:spPr>
        <a:xfrm>
          <a:off x="81743" y="3672652"/>
          <a:ext cx="941605" cy="941605"/>
        </a:xfrm>
        <a:prstGeom prst="ellipse">
          <a:avLst/>
        </a:prstGeom>
        <a:solidFill>
          <a:srgbClr val="FFCC66"/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E29D98-C249-4B41-9E6E-4ADA28B6A8E5}">
      <dsp:nvSpPr>
        <dsp:cNvPr id="0" name=""/>
        <dsp:cNvSpPr/>
      </dsp:nvSpPr>
      <dsp:spPr>
        <a:xfrm>
          <a:off x="586014" y="1196"/>
          <a:ext cx="4185820" cy="1674328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Доходы бюджета </a:t>
          </a:r>
          <a:r>
            <a:rPr lang="ru-RU" sz="2100" kern="1200" dirty="0" smtClean="0"/>
            <a:t>- поступающие в бюджет денежные средства</a:t>
          </a:r>
          <a:endParaRPr lang="ru-RU" sz="2100" kern="1200" dirty="0"/>
        </a:p>
      </dsp:txBody>
      <dsp:txXfrm>
        <a:off x="586014" y="1196"/>
        <a:ext cx="4185820" cy="1674328"/>
      </dsp:txXfrm>
    </dsp:sp>
    <dsp:sp modelId="{2079642C-F60E-404B-91E5-8ED4FEACD4F5}">
      <dsp:nvSpPr>
        <dsp:cNvPr id="0" name=""/>
        <dsp:cNvSpPr/>
      </dsp:nvSpPr>
      <dsp:spPr>
        <a:xfrm>
          <a:off x="586014" y="1909930"/>
          <a:ext cx="4185820" cy="1674328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u="sng" kern="1200" dirty="0" smtClean="0"/>
            <a:t>Расходы бюджета </a:t>
          </a:r>
          <a:r>
            <a:rPr lang="ru-RU" sz="2100" kern="1200" dirty="0" smtClean="0"/>
            <a:t>-выплачиваемые из бюджета денежные средства</a:t>
          </a:r>
          <a:endParaRPr lang="ru-RU" sz="2100" kern="1200" dirty="0"/>
        </a:p>
      </dsp:txBody>
      <dsp:txXfrm>
        <a:off x="586014" y="1909930"/>
        <a:ext cx="4185820" cy="167432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DCA735D-DB15-4196-94BA-95A674C43713}">
      <dsp:nvSpPr>
        <dsp:cNvPr id="0" name=""/>
        <dsp:cNvSpPr/>
      </dsp:nvSpPr>
      <dsp:spPr>
        <a:xfrm>
          <a:off x="0" y="0"/>
          <a:ext cx="9215501" cy="4118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</a:rPr>
            <a:t>Дефицит бюджета </a:t>
          </a:r>
          <a:r>
            <a:rPr lang="ru-RU" sz="1600" kern="1200" dirty="0" smtClean="0">
              <a:solidFill>
                <a:schemeClr val="tx1"/>
              </a:solidFill>
            </a:rPr>
            <a:t>- превышение расходов бюджета над его доходами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0" y="0"/>
        <a:ext cx="9215501" cy="411840"/>
      </dsp:txXfrm>
    </dsp:sp>
    <dsp:sp modelId="{F4800AAF-66B8-402B-A9AB-E45B47FAE6CB}">
      <dsp:nvSpPr>
        <dsp:cNvPr id="0" name=""/>
        <dsp:cNvSpPr/>
      </dsp:nvSpPr>
      <dsp:spPr>
        <a:xfrm>
          <a:off x="0" y="484705"/>
          <a:ext cx="9215501" cy="4118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</a:rPr>
            <a:t>Профицит бюджета </a:t>
          </a:r>
          <a:r>
            <a:rPr lang="ru-RU" sz="1600" kern="1200" dirty="0" smtClean="0">
              <a:solidFill>
                <a:schemeClr val="tx1"/>
              </a:solidFill>
            </a:rPr>
            <a:t>- превышение доходов бюджета над его расходами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0" y="484705"/>
        <a:ext cx="9215501" cy="41184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EF1B7E-E24A-444F-9763-1178318D4AA4}">
      <dsp:nvSpPr>
        <dsp:cNvPr id="0" name=""/>
        <dsp:cNvSpPr/>
      </dsp:nvSpPr>
      <dsp:spPr>
        <a:xfrm>
          <a:off x="2207" y="241758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Сентябрь - октябрь</a:t>
          </a:r>
          <a:endParaRPr lang="ru-RU" sz="1700" kern="1200" dirty="0"/>
        </a:p>
      </dsp:txBody>
      <dsp:txXfrm>
        <a:off x="2207" y="241758"/>
        <a:ext cx="2715424" cy="568550"/>
      </dsp:txXfrm>
    </dsp:sp>
    <dsp:sp modelId="{FA0651BA-6CD0-4C73-8D41-B2B694E43D76}">
      <dsp:nvSpPr>
        <dsp:cNvPr id="0" name=""/>
        <dsp:cNvSpPr/>
      </dsp:nvSpPr>
      <dsp:spPr>
        <a:xfrm>
          <a:off x="2532852" y="290085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Подготовка проекта бюджета </a:t>
          </a:r>
          <a:endParaRPr lang="ru-RU" sz="1200" kern="1200" dirty="0"/>
        </a:p>
      </dsp:txBody>
      <dsp:txXfrm>
        <a:off x="2532852" y="290085"/>
        <a:ext cx="8914211" cy="471896"/>
      </dsp:txXfrm>
    </dsp:sp>
    <dsp:sp modelId="{67E29278-CBEC-4093-8C54-5FE6E00F2ABD}">
      <dsp:nvSpPr>
        <dsp:cNvPr id="0" name=""/>
        <dsp:cNvSpPr/>
      </dsp:nvSpPr>
      <dsp:spPr>
        <a:xfrm>
          <a:off x="2207" y="889905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Октябрь</a:t>
          </a:r>
          <a:endParaRPr lang="ru-RU" sz="1700" kern="1200" dirty="0"/>
        </a:p>
      </dsp:txBody>
      <dsp:txXfrm>
        <a:off x="2207" y="889905"/>
        <a:ext cx="2715424" cy="568550"/>
      </dsp:txXfrm>
    </dsp:sp>
    <dsp:sp modelId="{D7E946A7-09F2-404B-8596-9B7CBF7B3DA4}">
      <dsp:nvSpPr>
        <dsp:cNvPr id="0" name=""/>
        <dsp:cNvSpPr/>
      </dsp:nvSpPr>
      <dsp:spPr>
        <a:xfrm>
          <a:off x="2532852" y="938232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Внесение проекта бюджета на заседание Муниципального Совета</a:t>
          </a:r>
          <a:endParaRPr lang="ru-RU" sz="1200" kern="1200" dirty="0"/>
        </a:p>
      </dsp:txBody>
      <dsp:txXfrm>
        <a:off x="2532852" y="938232"/>
        <a:ext cx="8914211" cy="471896"/>
      </dsp:txXfrm>
    </dsp:sp>
    <dsp:sp modelId="{A49936C4-7913-4883-8B9F-DDC478E1E408}">
      <dsp:nvSpPr>
        <dsp:cNvPr id="0" name=""/>
        <dsp:cNvSpPr/>
      </dsp:nvSpPr>
      <dsp:spPr>
        <a:xfrm>
          <a:off x="2207" y="1538053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Октябрь</a:t>
          </a:r>
          <a:endParaRPr lang="ru-RU" sz="1700" kern="1200" dirty="0"/>
        </a:p>
      </dsp:txBody>
      <dsp:txXfrm>
        <a:off x="2207" y="1538053"/>
        <a:ext cx="2715424" cy="568550"/>
      </dsp:txXfrm>
    </dsp:sp>
    <dsp:sp modelId="{E4FD6700-7C6F-43C0-8BFC-8D33C7D87986}">
      <dsp:nvSpPr>
        <dsp:cNvPr id="0" name=""/>
        <dsp:cNvSpPr/>
      </dsp:nvSpPr>
      <dsp:spPr>
        <a:xfrm>
          <a:off x="2532852" y="1586379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Принятие проекта бюджета в первом чтении</a:t>
          </a:r>
        </a:p>
      </dsp:txBody>
      <dsp:txXfrm>
        <a:off x="2532852" y="1586379"/>
        <a:ext cx="8914211" cy="471896"/>
      </dsp:txXfrm>
    </dsp:sp>
    <dsp:sp modelId="{4F810C1D-B76A-4C4D-8886-EA16AE1F44CD}">
      <dsp:nvSpPr>
        <dsp:cNvPr id="0" name=""/>
        <dsp:cNvSpPr/>
      </dsp:nvSpPr>
      <dsp:spPr>
        <a:xfrm>
          <a:off x="2207" y="2186200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Ноябрь</a:t>
          </a:r>
        </a:p>
      </dsp:txBody>
      <dsp:txXfrm>
        <a:off x="2207" y="2186200"/>
        <a:ext cx="2715424" cy="568550"/>
      </dsp:txXfrm>
    </dsp:sp>
    <dsp:sp modelId="{3E2E2F83-2ABA-4C60-B3C6-A99BFE214437}">
      <dsp:nvSpPr>
        <dsp:cNvPr id="0" name=""/>
        <dsp:cNvSpPr/>
      </dsp:nvSpPr>
      <dsp:spPr>
        <a:xfrm>
          <a:off x="2532852" y="2234527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Публичные слушания по проекту бюджета</a:t>
          </a:r>
        </a:p>
      </dsp:txBody>
      <dsp:txXfrm>
        <a:off x="2532852" y="2234527"/>
        <a:ext cx="8914211" cy="471896"/>
      </dsp:txXfrm>
    </dsp:sp>
    <dsp:sp modelId="{CED691EB-D270-40FB-A233-DAF7B4340D9B}">
      <dsp:nvSpPr>
        <dsp:cNvPr id="0" name=""/>
        <dsp:cNvSpPr/>
      </dsp:nvSpPr>
      <dsp:spPr>
        <a:xfrm>
          <a:off x="2207" y="2834347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Ноябрь-Декабрь</a:t>
          </a:r>
        </a:p>
      </dsp:txBody>
      <dsp:txXfrm>
        <a:off x="2207" y="2834347"/>
        <a:ext cx="2715424" cy="568550"/>
      </dsp:txXfrm>
    </dsp:sp>
    <dsp:sp modelId="{DBF045EC-ED9D-4627-861A-FB389476D506}">
      <dsp:nvSpPr>
        <dsp:cNvPr id="0" name=""/>
        <dsp:cNvSpPr/>
      </dsp:nvSpPr>
      <dsp:spPr>
        <a:xfrm>
          <a:off x="2532852" y="2882674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Принятие решения о бюджете во втором и третьем чтении</a:t>
          </a:r>
        </a:p>
      </dsp:txBody>
      <dsp:txXfrm>
        <a:off x="2532852" y="2882674"/>
        <a:ext cx="8914211" cy="471896"/>
      </dsp:txXfrm>
    </dsp:sp>
    <dsp:sp modelId="{BF67F4CA-33AE-49F6-ADEA-E742A8FCF693}">
      <dsp:nvSpPr>
        <dsp:cNvPr id="0" name=""/>
        <dsp:cNvSpPr/>
      </dsp:nvSpPr>
      <dsp:spPr>
        <a:xfrm>
          <a:off x="2207" y="3482495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 1нваря следующего года</a:t>
          </a:r>
        </a:p>
      </dsp:txBody>
      <dsp:txXfrm>
        <a:off x="2207" y="3482495"/>
        <a:ext cx="2715424" cy="568550"/>
      </dsp:txXfrm>
    </dsp:sp>
    <dsp:sp modelId="{BD07670E-1D6A-4663-A2CE-F724A3DCAFA1}">
      <dsp:nvSpPr>
        <dsp:cNvPr id="0" name=""/>
        <dsp:cNvSpPr/>
      </dsp:nvSpPr>
      <dsp:spPr>
        <a:xfrm>
          <a:off x="2532852" y="3530821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Исполнение местного бюджета</a:t>
          </a:r>
        </a:p>
      </dsp:txBody>
      <dsp:txXfrm>
        <a:off x="2532852" y="3530821"/>
        <a:ext cx="8914211" cy="471896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2FFE42-0559-4FBE-A4E1-466F224B5EA3}">
      <dsp:nvSpPr>
        <dsp:cNvPr id="0" name=""/>
        <dsp:cNvSpPr/>
      </dsp:nvSpPr>
      <dsp:spPr>
        <a:xfrm>
          <a:off x="0" y="402185"/>
          <a:ext cx="2880319" cy="677934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Доходы</a:t>
          </a:r>
          <a:endParaRPr lang="ru-RU" sz="3600" kern="1200" dirty="0"/>
        </a:p>
      </dsp:txBody>
      <dsp:txXfrm>
        <a:off x="0" y="402185"/>
        <a:ext cx="2880319" cy="677934"/>
      </dsp:txXfrm>
    </dsp:sp>
    <dsp:sp modelId="{806CD891-86C4-4DC9-82B1-3F381ED337C8}">
      <dsp:nvSpPr>
        <dsp:cNvPr id="0" name=""/>
        <dsp:cNvSpPr/>
      </dsp:nvSpPr>
      <dsp:spPr>
        <a:xfrm>
          <a:off x="0" y="1512168"/>
          <a:ext cx="2880319" cy="646574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22225" rIns="0" bIns="22225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Расходы</a:t>
          </a:r>
          <a:endParaRPr lang="ru-RU" sz="3500" kern="1200" dirty="0"/>
        </a:p>
      </dsp:txBody>
      <dsp:txXfrm>
        <a:off x="0" y="1512168"/>
        <a:ext cx="2880319" cy="646574"/>
      </dsp:txXfrm>
    </dsp:sp>
    <dsp:sp modelId="{D6A34B33-E643-481D-B46D-DF31BB0B9018}">
      <dsp:nvSpPr>
        <dsp:cNvPr id="0" name=""/>
        <dsp:cNvSpPr/>
      </dsp:nvSpPr>
      <dsp:spPr>
        <a:xfrm>
          <a:off x="0" y="2488711"/>
          <a:ext cx="2880319" cy="607632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Дефицит</a:t>
          </a:r>
          <a:endParaRPr lang="ru-RU" sz="3400" kern="1200" dirty="0"/>
        </a:p>
      </dsp:txBody>
      <dsp:txXfrm>
        <a:off x="0" y="2488711"/>
        <a:ext cx="2880319" cy="60763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4131B2-2F21-46E6-995B-621BD0488BAA}">
      <dsp:nvSpPr>
        <dsp:cNvPr id="0" name=""/>
        <dsp:cNvSpPr/>
      </dsp:nvSpPr>
      <dsp:spPr>
        <a:xfrm rot="16200000">
          <a:off x="1491455" y="-1491455"/>
          <a:ext cx="1535906" cy="451881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bg1"/>
              </a:solidFill>
            </a:rPr>
            <a:t>Профессиональная подготовка, переподготовка и повышение квалификации 7,1%  73,8 тыс.руб.</a:t>
          </a:r>
          <a:endParaRPr lang="ru-RU" sz="1500" b="1" kern="1200" dirty="0">
            <a:solidFill>
              <a:schemeClr val="bg1"/>
            </a:solidFill>
          </a:endParaRPr>
        </a:p>
      </dsp:txBody>
      <dsp:txXfrm rot="16200000">
        <a:off x="1683444" y="-1683444"/>
        <a:ext cx="1151929" cy="4518818"/>
      </dsp:txXfrm>
    </dsp:sp>
    <dsp:sp modelId="{731C80FD-3CE6-46F0-B46B-B3E13E9B9D82}">
      <dsp:nvSpPr>
        <dsp:cNvPr id="0" name=""/>
        <dsp:cNvSpPr/>
      </dsp:nvSpPr>
      <dsp:spPr>
        <a:xfrm>
          <a:off x="4518818" y="0"/>
          <a:ext cx="4518818" cy="153590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bg1"/>
              </a:solidFill>
              <a:latin typeface="+mn-lt"/>
            </a:rPr>
            <a:t>Организация и проведение досуговых  мероприятий 79 % 825,1  тыс.руб.</a:t>
          </a:r>
          <a:endParaRPr lang="ru-RU" sz="1500" b="1" kern="1200" dirty="0">
            <a:solidFill>
              <a:schemeClr val="bg1"/>
            </a:solidFill>
            <a:latin typeface="+mn-lt"/>
          </a:endParaRPr>
        </a:p>
      </dsp:txBody>
      <dsp:txXfrm>
        <a:off x="4518818" y="0"/>
        <a:ext cx="4518818" cy="1151929"/>
      </dsp:txXfrm>
    </dsp:sp>
    <dsp:sp modelId="{85B45629-31FA-4663-A3C8-B37D0BFE0D65}">
      <dsp:nvSpPr>
        <dsp:cNvPr id="0" name=""/>
        <dsp:cNvSpPr/>
      </dsp:nvSpPr>
      <dsp:spPr>
        <a:xfrm rot="10800000">
          <a:off x="0" y="1535906"/>
          <a:ext cx="4518818" cy="153590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+mn-lt"/>
            </a:rPr>
            <a:t>Проведение работ по военно-патриотическому воспитанию    11,5%  119,8 тыс.руб.</a:t>
          </a:r>
          <a:endParaRPr lang="ru-RU" sz="1500" b="1" kern="1200" dirty="0">
            <a:latin typeface="+mn-lt"/>
          </a:endParaRPr>
        </a:p>
      </dsp:txBody>
      <dsp:txXfrm rot="10800000">
        <a:off x="0" y="1919883"/>
        <a:ext cx="4518818" cy="1151929"/>
      </dsp:txXfrm>
    </dsp:sp>
    <dsp:sp modelId="{3F180B60-222D-4AEA-89F0-30F3A3FFC7E0}">
      <dsp:nvSpPr>
        <dsp:cNvPr id="0" name=""/>
        <dsp:cNvSpPr/>
      </dsp:nvSpPr>
      <dsp:spPr>
        <a:xfrm rot="5400000">
          <a:off x="6010273" y="44450"/>
          <a:ext cx="1535906" cy="451881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+mn-lt"/>
            </a:rPr>
            <a:t>Ведомственная целевая программа по участию в реализации мер по профилактике дорожно-транспортного травматизма 2,4% 25,4тыс.руб.</a:t>
          </a:r>
          <a:endParaRPr lang="ru-RU" sz="1500" kern="1200" dirty="0">
            <a:latin typeface="+mn-lt"/>
          </a:endParaRPr>
        </a:p>
      </dsp:txBody>
      <dsp:txXfrm rot="5400000">
        <a:off x="6202262" y="236439"/>
        <a:ext cx="1151929" cy="4518818"/>
      </dsp:txXfrm>
    </dsp:sp>
    <dsp:sp modelId="{CE44955F-F138-44D1-8502-0CA193540E26}">
      <dsp:nvSpPr>
        <dsp:cNvPr id="0" name=""/>
        <dsp:cNvSpPr/>
      </dsp:nvSpPr>
      <dsp:spPr>
        <a:xfrm>
          <a:off x="3163172" y="1151929"/>
          <a:ext cx="2711290" cy="767953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ОБРАЗОВАНИЕ 100% 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1 044,1 тыс. руб.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3163172" y="1151929"/>
        <a:ext cx="2711290" cy="767953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26AEEC8-E223-4859-97AD-2FBB9C22FE93}">
      <dsp:nvSpPr>
        <dsp:cNvPr id="0" name=""/>
        <dsp:cNvSpPr/>
      </dsp:nvSpPr>
      <dsp:spPr>
        <a:xfrm>
          <a:off x="0" y="468002"/>
          <a:ext cx="11144327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D238C-7769-4CC4-83E2-A7FCE82FCDA9}">
      <dsp:nvSpPr>
        <dsp:cNvPr id="0" name=""/>
        <dsp:cNvSpPr/>
      </dsp:nvSpPr>
      <dsp:spPr>
        <a:xfrm>
          <a:off x="603610" y="0"/>
          <a:ext cx="9529191" cy="915120"/>
        </a:xfrm>
        <a:prstGeom prst="round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60" tIns="0" rIns="294860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Организация и проведение досуговых мероприятий</a:t>
          </a:r>
          <a:endParaRPr lang="ru-RU" sz="1600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603610" y="0"/>
        <a:ext cx="9529191" cy="915120"/>
      </dsp:txXfrm>
    </dsp:sp>
    <dsp:sp modelId="{838AF980-ECF9-4B45-AC16-C9D08310337C}">
      <dsp:nvSpPr>
        <dsp:cNvPr id="0" name=""/>
        <dsp:cNvSpPr/>
      </dsp:nvSpPr>
      <dsp:spPr>
        <a:xfrm>
          <a:off x="0" y="1874162"/>
          <a:ext cx="11144327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D148E-1CDF-4772-9934-FF3FE5B50A19}">
      <dsp:nvSpPr>
        <dsp:cNvPr id="0" name=""/>
        <dsp:cNvSpPr/>
      </dsp:nvSpPr>
      <dsp:spPr>
        <a:xfrm>
          <a:off x="531606" y="1408183"/>
          <a:ext cx="9529191" cy="91512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60" tIns="0" rIns="294860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Организация местных и участие в организации и проведении городских праздничных и иных зрелищных мероприятий</a:t>
          </a:r>
          <a:endParaRPr lang="ru-RU" sz="1600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531606" y="1408183"/>
        <a:ext cx="9529191" cy="915120"/>
      </dsp:txXfrm>
    </dsp:sp>
    <dsp:sp modelId="{3587B30D-0E6B-432F-BB6C-A5A1CEDA776B}">
      <dsp:nvSpPr>
        <dsp:cNvPr id="0" name=""/>
        <dsp:cNvSpPr/>
      </dsp:nvSpPr>
      <dsp:spPr>
        <a:xfrm>
          <a:off x="0" y="3280323"/>
          <a:ext cx="11144327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FFE83D-DA2B-47F6-B1E6-DC0A8CF1C83D}">
      <dsp:nvSpPr>
        <dsp:cNvPr id="0" name=""/>
        <dsp:cNvSpPr/>
      </dsp:nvSpPr>
      <dsp:spPr>
        <a:xfrm>
          <a:off x="531606" y="2772339"/>
          <a:ext cx="9529191" cy="91512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60" tIns="0" rIns="294860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/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Муниципальная программа по организации и проведению мероприятий по сохранению и развитию местных традиций и обрядов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531606" y="2772339"/>
        <a:ext cx="9529191" cy="915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AAEB18F-B0E4-4A4C-A6A4-00E1242FD927}" type="datetimeFigureOut">
              <a:rPr lang="ru-RU"/>
              <a:pPr>
                <a:defRPr/>
              </a:pPr>
              <a:t>25.01.2022</a:t>
            </a:fld>
            <a:endParaRPr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99934"/>
            <a:ext cx="2889938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399934"/>
            <a:ext cx="2889938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2917782-B5C5-4B61-8054-4E095CDA0AA0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760844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220F5A2-B03B-41DD-A068-47634E43397D}" type="datetimeFigureOut">
              <a:rPr lang="ru-RU"/>
              <a:pPr>
                <a:defRPr/>
              </a:pPr>
              <a:t>25.01.2022</a:t>
            </a:fld>
            <a:endParaRPr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" y="742950"/>
            <a:ext cx="6592888" cy="3709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00826"/>
            <a:ext cx="5335270" cy="44534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noProof="0"/>
              <a:t>Образец текста</a:t>
            </a:r>
          </a:p>
          <a:p>
            <a:pPr lvl="1"/>
            <a:r>
              <a:rPr noProof="0"/>
              <a:t>Второй уровень</a:t>
            </a:r>
          </a:p>
          <a:p>
            <a:pPr lvl="2"/>
            <a:r>
              <a:rPr noProof="0"/>
              <a:t>Третий уровень</a:t>
            </a:r>
          </a:p>
          <a:p>
            <a:pPr lvl="3"/>
            <a:r>
              <a:rPr noProof="0"/>
              <a:t>Четвертый уровень</a:t>
            </a:r>
          </a:p>
          <a:p>
            <a:pPr lvl="4"/>
            <a:r>
              <a:rPr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99934"/>
            <a:ext cx="2889938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399934"/>
            <a:ext cx="2889938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FC6DF08-DB0F-423E-9EF4-217017F70D7E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081403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39EE0E-940D-4EB0-920D-9085966B8E8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808132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См. Решение </a:t>
            </a:r>
            <a:r>
              <a:rPr lang="ru-RU" dirty="0" err="1" smtClean="0"/>
              <a:t>муниц</a:t>
            </a:r>
            <a:r>
              <a:rPr lang="ru-RU" dirty="0" smtClean="0"/>
              <a:t>. совета о принятии в первом чтении проекта бюджета на 2019</a:t>
            </a: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E39057-8447-4482-9B5C-A1C9A923FF3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4103386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https://www.rbc.ru/rbcfreenews/5fedfbcb9a79470d6e01be72</a:t>
            </a:r>
            <a:endParaRPr lang="ru-RU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https://rosstat.gov.ru/storage/mediabank/1_12-01-2022.html</a:t>
            </a:r>
            <a:endParaRPr lang="ru-RU" dirty="0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88E90E-45A3-4192-BEB9-01CD86E09C0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300347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http://regreestr.com/search?query=%D1%82%D1%8F%D1%80%D0%BB%D0%B5%D0%B2%D0%BE&amp;type=orgs</a:t>
            </a:r>
            <a:endParaRPr lang="ru-RU" dirty="0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0EF702-E572-44EE-B484-DD4B84A3E1F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426474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Доходы и расходы см.Среднесрочный фин.план</a:t>
            </a:r>
          </a:p>
          <a:p>
            <a:pPr eaLnBrk="1" hangingPunct="1">
              <a:spcBef>
                <a:spcPct val="0"/>
              </a:spcBef>
            </a:pPr>
            <a:r>
              <a:rPr lang="ru-RU" dirty="0" err="1" smtClean="0"/>
              <a:t>благ-во</a:t>
            </a:r>
            <a:r>
              <a:rPr lang="ru-RU" dirty="0" smtClean="0"/>
              <a:t> код 0503</a:t>
            </a:r>
          </a:p>
          <a:p>
            <a:pPr eaLnBrk="1" hangingPunct="1">
              <a:spcBef>
                <a:spcPct val="0"/>
              </a:spcBef>
            </a:pPr>
            <a:r>
              <a:rPr lang="ru-RU" dirty="0" smtClean="0"/>
              <a:t>Соц.код 1000 и 0801</a:t>
            </a:r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C938F3-B99A-4098-BEFA-BE5542CEFCF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3642068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E6BE89-FA5B-4A29-925A-F35463C13F7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44108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5FF74A-EA7D-4220-BF76-524C25C9DBA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907647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AEBC01-FB47-43AE-9356-F9CAAC3680A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3228435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52F8B5-6A0B-47DF-A5DC-EA9870612C0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3577021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E42D6-BEE0-4772-BF05-49B9AF93199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3557241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E42D6-BEE0-4772-BF05-49B9AF93199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436248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381BF0-6523-4784-AD1D-6A7CFF8E8D1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861492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E42D6-BEE0-4772-BF05-49B9AF93199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476065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E11B0-BA1C-4846-9A30-1E6A23BFD18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173042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F97C78-EE54-43D1-AA44-AB7C9484B2D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824940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err="1" smtClean="0"/>
              <a:t>Пбс</a:t>
            </a:r>
            <a:endParaRPr lang="ru-RU" dirty="0" smtClean="0"/>
          </a:p>
          <a:p>
            <a:pPr eaLnBrk="1" hangingPunct="1">
              <a:spcBef>
                <a:spcPct val="0"/>
              </a:spcBef>
            </a:pPr>
            <a:r>
              <a:rPr lang="ru-RU" dirty="0" smtClean="0"/>
              <a:t>Остальное </a:t>
            </a:r>
            <a:r>
              <a:rPr lang="ru-RU" dirty="0" err="1" smtClean="0"/>
              <a:t>срсрочный</a:t>
            </a:r>
            <a:r>
              <a:rPr lang="ru-RU" dirty="0" smtClean="0"/>
              <a:t> фин.план</a:t>
            </a:r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5E9286-C41D-4901-8318-EA14EB0ACBE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34964293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B39A82-6C96-486A-B36A-E92D58E149A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7339579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0700 % -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 статьям</a:t>
            </a:r>
            <a:r>
              <a:rPr lang="ru-RU" dirty="0" smtClean="0"/>
              <a:t> </a:t>
            </a:r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9D1CCA-8EAF-4E8F-807F-7A2EDA934F2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3464381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6D8028-2DDC-4CD5-A0F5-AF32AA616B3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0976666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3C82C2-2A64-4BF7-8DC1-028757B528A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848989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Факт смотрим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пбс</a:t>
            </a:r>
            <a:endParaRPr lang="ru-RU" dirty="0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AFC9E8-97A4-4E68-A108-C123574DBEA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5445112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Факт смотрим из свод. ведомости ПБС</a:t>
            </a:r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6BBD2D-8BE5-4C2A-9439-4AA9E78C3DC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3557612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8F6D1-0685-482A-BBD2-8972413BCD7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9845959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Итого</a:t>
            </a:r>
            <a:r>
              <a:rPr lang="ru-RU" baseline="0" dirty="0" smtClean="0"/>
              <a:t> </a:t>
            </a:r>
            <a:r>
              <a:rPr lang="ru-RU" sz="1200" dirty="0" smtClean="0"/>
              <a:t>2 191,6 </a:t>
            </a:r>
            <a:endParaRPr lang="ru-RU" dirty="0" smtClean="0"/>
          </a:p>
          <a:p>
            <a:pPr marL="228600" indent="-228600" eaLnBrk="1" hangingPunct="1">
              <a:spcBef>
                <a:spcPct val="0"/>
              </a:spcBef>
              <a:buAutoNum type="arabicPeriod"/>
            </a:pPr>
            <a:r>
              <a:rPr lang="ru-RU" sz="1200" b="1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127,7</a:t>
            </a:r>
            <a:r>
              <a:rPr lang="ru-RU" dirty="0" smtClean="0"/>
              <a:t> </a:t>
            </a:r>
          </a:p>
          <a:p>
            <a:pPr marL="228600" indent="-228600" eaLnBrk="1" hangingPunct="1">
              <a:spcBef>
                <a:spcPct val="0"/>
              </a:spcBef>
              <a:buAutoNum type="arabicPeriod"/>
            </a:pPr>
            <a:r>
              <a:rPr lang="ru-RU" sz="1200" b="1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1 897,8</a:t>
            </a:r>
            <a:r>
              <a:rPr lang="ru-RU" dirty="0" smtClean="0"/>
              <a:t> </a:t>
            </a:r>
          </a:p>
          <a:p>
            <a:pPr marL="228600" indent="-228600" eaLnBrk="1" hangingPunct="1">
              <a:spcBef>
                <a:spcPct val="0"/>
              </a:spcBef>
              <a:buAutoNum type="arabicPeriod"/>
            </a:pPr>
            <a:r>
              <a:rPr lang="ru-RU" sz="1200" b="1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12,0</a:t>
            </a:r>
            <a:r>
              <a:rPr lang="ru-RU" dirty="0" smtClean="0"/>
              <a:t> </a:t>
            </a:r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6BBD2D-8BE5-4C2A-9439-4AA9E78C3DC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7735070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546B35-7AB6-4B4E-9A51-5A2463A884A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33906377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94AE3E-85C5-4FA4-9FA9-658EC382BDA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2264219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903A29-B1E5-4BED-93EB-F0AE017974D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7588985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5F8790-7B30-4953-B000-D41619E0CA7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0061450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C50FB7-2FF0-4A94-B3A4-C4EC6B46BFC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92374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8A77EA-19CB-447A-89F9-3B20B5B4E77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6835481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9FEEA-34A9-4913-AB53-F217D594565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8681904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Доходы на 2019 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1.2.1</a:t>
            </a:r>
            <a:r>
              <a:rPr lang="ru-RU" dirty="0" smtClean="0"/>
              <a:t> </a:t>
            </a: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88562-5BB6-4AA9-986A-A5C26362701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1247266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8F6D1-0685-482A-BBD2-8972413BCD7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984595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D746FA-7F28-4A04-8C30-EF5CEB5FAFB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855435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C4A616-E2B9-4889-8FD9-36911DBD2E3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578077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54550-6725-4F91-8E02-27589CD5F38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963341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2C020A-DBD7-48B1-81A1-AA204354705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274679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См.распоряжения</a:t>
            </a:r>
            <a:r>
              <a:rPr lang="ru-RU" baseline="0" dirty="0" smtClean="0"/>
              <a:t> МА и решения МС</a:t>
            </a:r>
            <a:endParaRPr lang="ru-RU" dirty="0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FEB9FB-4DB9-4765-8C97-606B68A0ADB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887141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FEB9FB-4DB9-4765-8C97-606B68A0ADB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917495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80504-A372-4BCC-8307-407BD4EB53C9}" type="datetimeFigureOut">
              <a:rPr lang="ru-RU"/>
              <a:pPr>
                <a:defRPr/>
              </a:pPr>
              <a:t>25.01.2022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32289-BAF4-456C-BE4C-38C0277081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8E7E1-3472-4676-86C3-66314C819A31}" type="datetimeFigureOut">
              <a:rPr lang="ru-RU"/>
              <a:pPr>
                <a:defRPr/>
              </a:pPr>
              <a:t>25.01.2022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224C9-D283-4715-9C9C-C04F005EB0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9297F-65AE-45ED-9BEA-C48BC9B81FA6}" type="datetimeFigureOut">
              <a:rPr lang="ru-RU"/>
              <a:pPr>
                <a:defRPr/>
              </a:pPr>
              <a:t>25.01.2022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B14A4-5658-4A60-BFEF-3989B8004A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2604A-0689-4FD0-AA2C-D6137B07F5A8}" type="datetimeFigureOut">
              <a:rPr lang="ru-RU"/>
              <a:pPr>
                <a:defRPr/>
              </a:pPr>
              <a:t>25.01.2022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6A14C-572F-423B-AA60-999479AED6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5022D-0917-45D1-9AF0-37B9819A2C5D}" type="datetimeFigureOut">
              <a:rPr lang="ru-RU"/>
              <a:pPr>
                <a:defRPr/>
              </a:pPr>
              <a:t>25.01.2022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0196C-CF67-4578-ABCF-146A8A770B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8A0-FD33-4F76-8A3C-E16EDA12364A}" type="datetimeFigureOut">
              <a:rPr lang="ru-RU"/>
              <a:pPr>
                <a:defRPr/>
              </a:pPr>
              <a:t>25.01.2022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E0D7B-8A30-497C-805E-28BB332327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D919F-36CE-41C5-8D06-A930C3AEF381}" type="datetimeFigureOut">
              <a:rPr lang="ru-RU"/>
              <a:pPr>
                <a:defRPr/>
              </a:pPr>
              <a:t>25.01.2022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180C5-2B5E-45A5-AE94-990B435FDF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D122D-52E3-4EF8-9086-929D85FA86E8}" type="datetimeFigureOut">
              <a:rPr lang="ru-RU"/>
              <a:pPr>
                <a:defRPr/>
              </a:pPr>
              <a:t>25.01.2022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28998-EDDF-41CA-9A92-2D5C886A9F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66B3C-C7B3-4723-9BE3-B617280D8F60}" type="datetimeFigureOut">
              <a:rPr lang="ru-RU"/>
              <a:pPr>
                <a:defRPr/>
              </a:pPr>
              <a:t>25.01.2022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527E4-8ECF-496A-BE4F-65E7A3CAE5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>
            <a:normAutofit/>
          </a:bodyPr>
          <a:lstStyle>
            <a:lvl1pPr algn="l">
              <a:defRPr sz="32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7922F-F10C-4128-86B5-CA8AF72750E6}" type="datetimeFigureOut">
              <a:rPr lang="ru-RU"/>
              <a:pPr>
                <a:defRPr/>
              </a:pPr>
              <a:t>25.01.2022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F3CC3-B974-4245-B275-DB8EBEEC35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>
            <a:noAutofit/>
          </a:bodyPr>
          <a:lstStyle>
            <a:lvl1pPr algn="l">
              <a:defRPr sz="32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3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293813" y="381000"/>
            <a:ext cx="960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293813" y="1676400"/>
            <a:ext cx="9601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588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9777E3-4F58-418B-8514-07A819A0EFA4}" type="datetimeFigureOut">
              <a:rPr lang="ru-RU"/>
              <a:pPr>
                <a:defRPr/>
              </a:pPr>
              <a:t>25.01.2022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013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800" y="6356350"/>
            <a:ext cx="284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C0CF6D-D1CC-43D8-9F15-6AE4712C7E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9" r:id="rId2"/>
    <p:sldLayoutId id="2147483687" r:id="rId3"/>
    <p:sldLayoutId id="2147483680" r:id="rId4"/>
    <p:sldLayoutId id="2147483681" r:id="rId5"/>
    <p:sldLayoutId id="2147483682" r:id="rId6"/>
    <p:sldLayoutId id="2147483688" r:id="rId7"/>
    <p:sldLayoutId id="2147483683" r:id="rId8"/>
    <p:sldLayoutId id="2147483689" r:id="rId9"/>
    <p:sldLayoutId id="2147483684" r:id="rId10"/>
    <p:sldLayoutId id="2147483685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9pPr>
    </p:titleStyle>
    <p:bodyStyle>
      <a:lvl1pPr marL="223838" indent="-228600" algn="l" rtl="0" eaLnBrk="0" fontAlgn="base" hangingPunct="0">
        <a:lnSpc>
          <a:spcPct val="90000"/>
        </a:lnSpc>
        <a:spcBef>
          <a:spcPts val="16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6288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50925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5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10" Type="http://schemas.openxmlformats.org/officeDocument/2006/relationships/image" Target="../media/image3.jpeg"/><Relationship Id="rId4" Type="http://schemas.openxmlformats.org/officeDocument/2006/relationships/chart" Target="../charts/chart1.xml"/><Relationship Id="rId9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hart" Target="../charts/chart16.xml"/><Relationship Id="rId18" Type="http://schemas.openxmlformats.org/officeDocument/2006/relationships/chart" Target="../charts/chart21.xml"/><Relationship Id="rId26" Type="http://schemas.openxmlformats.org/officeDocument/2006/relationships/chart" Target="../charts/chart29.xml"/><Relationship Id="rId39" Type="http://schemas.openxmlformats.org/officeDocument/2006/relationships/chart" Target="../charts/chart42.xml"/><Relationship Id="rId3" Type="http://schemas.openxmlformats.org/officeDocument/2006/relationships/image" Target="../media/image5.jpeg"/><Relationship Id="rId21" Type="http://schemas.openxmlformats.org/officeDocument/2006/relationships/chart" Target="../charts/chart24.xml"/><Relationship Id="rId34" Type="http://schemas.openxmlformats.org/officeDocument/2006/relationships/chart" Target="../charts/chart37.xml"/><Relationship Id="rId42" Type="http://schemas.openxmlformats.org/officeDocument/2006/relationships/chart" Target="../charts/chart45.xml"/><Relationship Id="rId47" Type="http://schemas.openxmlformats.org/officeDocument/2006/relationships/chart" Target="../charts/chart50.xml"/><Relationship Id="rId50" Type="http://schemas.openxmlformats.org/officeDocument/2006/relationships/chart" Target="../charts/chart53.xml"/><Relationship Id="rId7" Type="http://schemas.openxmlformats.org/officeDocument/2006/relationships/chart" Target="../charts/chart10.xml"/><Relationship Id="rId12" Type="http://schemas.openxmlformats.org/officeDocument/2006/relationships/chart" Target="../charts/chart15.xml"/><Relationship Id="rId17" Type="http://schemas.openxmlformats.org/officeDocument/2006/relationships/chart" Target="../charts/chart20.xml"/><Relationship Id="rId25" Type="http://schemas.openxmlformats.org/officeDocument/2006/relationships/chart" Target="../charts/chart28.xml"/><Relationship Id="rId33" Type="http://schemas.openxmlformats.org/officeDocument/2006/relationships/chart" Target="../charts/chart36.xml"/><Relationship Id="rId38" Type="http://schemas.openxmlformats.org/officeDocument/2006/relationships/chart" Target="../charts/chart41.xml"/><Relationship Id="rId46" Type="http://schemas.openxmlformats.org/officeDocument/2006/relationships/chart" Target="../charts/chart49.xml"/><Relationship Id="rId2" Type="http://schemas.openxmlformats.org/officeDocument/2006/relationships/notesSlide" Target="../notesSlides/notesSlide16.xml"/><Relationship Id="rId16" Type="http://schemas.openxmlformats.org/officeDocument/2006/relationships/chart" Target="../charts/chart19.xml"/><Relationship Id="rId20" Type="http://schemas.openxmlformats.org/officeDocument/2006/relationships/chart" Target="../charts/chart23.xml"/><Relationship Id="rId29" Type="http://schemas.openxmlformats.org/officeDocument/2006/relationships/chart" Target="../charts/chart32.xml"/><Relationship Id="rId41" Type="http://schemas.openxmlformats.org/officeDocument/2006/relationships/chart" Target="../charts/chart4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11" Type="http://schemas.openxmlformats.org/officeDocument/2006/relationships/chart" Target="../charts/chart14.xml"/><Relationship Id="rId24" Type="http://schemas.openxmlformats.org/officeDocument/2006/relationships/chart" Target="../charts/chart27.xml"/><Relationship Id="rId32" Type="http://schemas.openxmlformats.org/officeDocument/2006/relationships/chart" Target="../charts/chart35.xml"/><Relationship Id="rId37" Type="http://schemas.openxmlformats.org/officeDocument/2006/relationships/chart" Target="../charts/chart40.xml"/><Relationship Id="rId40" Type="http://schemas.openxmlformats.org/officeDocument/2006/relationships/chart" Target="../charts/chart43.xml"/><Relationship Id="rId45" Type="http://schemas.openxmlformats.org/officeDocument/2006/relationships/chart" Target="../charts/chart48.xml"/><Relationship Id="rId53" Type="http://schemas.openxmlformats.org/officeDocument/2006/relationships/chart" Target="../charts/chart55.xml"/><Relationship Id="rId5" Type="http://schemas.openxmlformats.org/officeDocument/2006/relationships/chart" Target="../charts/chart8.xml"/><Relationship Id="rId15" Type="http://schemas.openxmlformats.org/officeDocument/2006/relationships/chart" Target="../charts/chart18.xml"/><Relationship Id="rId23" Type="http://schemas.openxmlformats.org/officeDocument/2006/relationships/chart" Target="../charts/chart26.xml"/><Relationship Id="rId28" Type="http://schemas.openxmlformats.org/officeDocument/2006/relationships/chart" Target="../charts/chart31.xml"/><Relationship Id="rId36" Type="http://schemas.openxmlformats.org/officeDocument/2006/relationships/chart" Target="../charts/chart39.xml"/><Relationship Id="rId49" Type="http://schemas.openxmlformats.org/officeDocument/2006/relationships/chart" Target="../charts/chart52.xml"/><Relationship Id="rId10" Type="http://schemas.openxmlformats.org/officeDocument/2006/relationships/chart" Target="../charts/chart13.xml"/><Relationship Id="rId19" Type="http://schemas.openxmlformats.org/officeDocument/2006/relationships/chart" Target="../charts/chart22.xml"/><Relationship Id="rId31" Type="http://schemas.openxmlformats.org/officeDocument/2006/relationships/chart" Target="../charts/chart34.xml"/><Relationship Id="rId44" Type="http://schemas.openxmlformats.org/officeDocument/2006/relationships/chart" Target="../charts/chart47.xml"/><Relationship Id="rId52" Type="http://schemas.openxmlformats.org/officeDocument/2006/relationships/image" Target="../media/image3.jpeg"/><Relationship Id="rId4" Type="http://schemas.openxmlformats.org/officeDocument/2006/relationships/chart" Target="../charts/chart7.xml"/><Relationship Id="rId9" Type="http://schemas.openxmlformats.org/officeDocument/2006/relationships/chart" Target="../charts/chart12.xml"/><Relationship Id="rId14" Type="http://schemas.openxmlformats.org/officeDocument/2006/relationships/chart" Target="../charts/chart17.xml"/><Relationship Id="rId22" Type="http://schemas.openxmlformats.org/officeDocument/2006/relationships/chart" Target="../charts/chart25.xml"/><Relationship Id="rId27" Type="http://schemas.openxmlformats.org/officeDocument/2006/relationships/chart" Target="../charts/chart30.xml"/><Relationship Id="rId30" Type="http://schemas.openxmlformats.org/officeDocument/2006/relationships/chart" Target="../charts/chart33.xml"/><Relationship Id="rId35" Type="http://schemas.openxmlformats.org/officeDocument/2006/relationships/chart" Target="../charts/chart38.xml"/><Relationship Id="rId43" Type="http://schemas.openxmlformats.org/officeDocument/2006/relationships/chart" Target="../charts/chart46.xml"/><Relationship Id="rId48" Type="http://schemas.openxmlformats.org/officeDocument/2006/relationships/chart" Target="../charts/chart51.xml"/><Relationship Id="rId8" Type="http://schemas.openxmlformats.org/officeDocument/2006/relationships/chart" Target="../charts/chart11.xml"/><Relationship Id="rId51" Type="http://schemas.openxmlformats.org/officeDocument/2006/relationships/chart" Target="../charts/char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7.xml"/><Relationship Id="rId5" Type="http://schemas.openxmlformats.org/officeDocument/2006/relationships/image" Target="../media/image3.jpeg"/><Relationship Id="rId4" Type="http://schemas.openxmlformats.org/officeDocument/2006/relationships/chart" Target="../charts/chart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8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chart" Target="../charts/char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1.xml"/><Relationship Id="rId5" Type="http://schemas.openxmlformats.org/officeDocument/2006/relationships/image" Target="../media/image3.jpeg"/><Relationship Id="rId4" Type="http://schemas.openxmlformats.org/officeDocument/2006/relationships/chart" Target="../charts/chart6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5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3.jpe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5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png"/><Relationship Id="rId3" Type="http://schemas.openxmlformats.org/officeDocument/2006/relationships/image" Target="../media/image5.jpe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0.jpe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4.jpeg"/><Relationship Id="rId9" Type="http://schemas.openxmlformats.org/officeDocument/2006/relationships/image" Target="../media/image3.jpeg"/><Relationship Id="rId1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17.jpe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5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3.jpeg"/><Relationship Id="rId9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chart" Target="../charts/chart6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5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3.xml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diagramLayout" Target="../diagrams/layout4.xml"/><Relationship Id="rId5" Type="http://schemas.openxmlformats.org/officeDocument/2006/relationships/diagramLayout" Target="../diagrams/layout3.xml"/><Relationship Id="rId15" Type="http://schemas.openxmlformats.org/officeDocument/2006/relationships/image" Target="../media/image3.jpeg"/><Relationship Id="rId10" Type="http://schemas.openxmlformats.org/officeDocument/2006/relationships/diagramData" Target="../diagrams/data4.xml"/><Relationship Id="rId4" Type="http://schemas.openxmlformats.org/officeDocument/2006/relationships/diagramData" Target="../diagrams/data3.xml"/><Relationship Id="rId9" Type="http://schemas.openxmlformats.org/officeDocument/2006/relationships/image" Target="../media/image19.png"/><Relationship Id="rId14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2349996" y="188640"/>
            <a:ext cx="8523883" cy="1053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7500"/>
          </a:bodyPr>
          <a:lstStyle/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atin typeface="+mj-lt"/>
                <a:ea typeface="+mj-ea"/>
                <a:cs typeface="+mj-cs"/>
              </a:rPr>
              <a:t>Бюджет для граждан</a:t>
            </a:r>
            <a:endParaRPr lang="ru-RU" sz="6000" b="1" dirty="0">
              <a:solidFill>
                <a:schemeClr val="bg1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21804" y="2060848"/>
            <a:ext cx="10945216" cy="3764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Бюджет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внутригородского муниципального образования города федерального значения Санкт-Петербург посёлок Тярлево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 2022 год и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плановый период 2023 и 2024 годов</a:t>
            </a:r>
          </a:p>
        </p:txBody>
      </p:sp>
      <p:pic>
        <p:nvPicPr>
          <p:cNvPr id="10" name="Рисунок 9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918948" y="116632"/>
            <a:ext cx="1152128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rrowheads="1"/>
          </p:cNvPicPr>
          <p:nvPr/>
        </p:nvPicPr>
        <p:blipFill>
          <a:blip r:embed="rId5" cstate="print"/>
          <a:srcRect r="75752" b="9756"/>
          <a:stretch>
            <a:fillRect/>
          </a:stretch>
        </p:blipFill>
        <p:spPr bwMode="auto">
          <a:xfrm>
            <a:off x="117748" y="116632"/>
            <a:ext cx="1656184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67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5980" y="260648"/>
            <a:ext cx="83581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Публичные слушания 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9" name="Прямоугольник 11"/>
          <p:cNvSpPr>
            <a:spLocks noChangeArrowheads="1"/>
          </p:cNvSpPr>
          <p:nvPr/>
        </p:nvSpPr>
        <p:spPr bwMode="auto">
          <a:xfrm>
            <a:off x="4294212" y="1916832"/>
            <a:ext cx="7586638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latin typeface="Euphemia" pitchFamily="34" charset="0"/>
              </a:rPr>
              <a:t>Публичные слушания </a:t>
            </a:r>
            <a:r>
              <a:rPr lang="ru-RU" sz="1700" dirty="0">
                <a:latin typeface="Euphemia" pitchFamily="34" charset="0"/>
              </a:rPr>
              <a:t>– форма участия населения в осуществлении местного самоуправления. Публичные слушания организуются и проводятся с целью выявления мнения населения по проекту бюджета города на очередной финансовый год и плановый период.</a:t>
            </a:r>
          </a:p>
          <a:p>
            <a:pPr algn="just"/>
            <a:r>
              <a:rPr lang="ru-RU" sz="1700" dirty="0">
                <a:latin typeface="Euphemia" pitchFamily="34" charset="0"/>
              </a:rPr>
              <a:t>Каждый житель </a:t>
            </a:r>
            <a:r>
              <a:rPr lang="ru-RU" sz="1700" dirty="0" smtClean="0">
                <a:latin typeface="Euphemia" pitchFamily="34" charset="0"/>
              </a:rPr>
              <a:t>вправе </a:t>
            </a:r>
            <a:r>
              <a:rPr lang="ru-RU" sz="1700" dirty="0">
                <a:latin typeface="Euphemia" pitchFamily="34" charset="0"/>
              </a:rPr>
              <a:t>высказать свое мнение, представить материалы для обоснования своего мнения, представить письменные предложения и замечания для включения их в протокол публичных слушаний.</a:t>
            </a:r>
          </a:p>
          <a:p>
            <a:pPr algn="just"/>
            <a:r>
              <a:rPr lang="ru-RU" sz="1700" dirty="0">
                <a:latin typeface="Euphemia" pitchFamily="34" charset="0"/>
              </a:rPr>
              <a:t>Результат публичных слушаний -  заключение, в котором отражаются выраженные позиции жителей </a:t>
            </a:r>
            <a:r>
              <a:rPr lang="ru-RU" sz="1700" dirty="0" smtClean="0">
                <a:latin typeface="Euphemia" pitchFamily="34" charset="0"/>
              </a:rPr>
              <a:t>муниципального образования </a:t>
            </a:r>
            <a:r>
              <a:rPr lang="ru-RU" sz="1700" dirty="0">
                <a:latin typeface="Euphemia" pitchFamily="34" charset="0"/>
              </a:rPr>
              <a:t>и рекомендации, сформулированные по результатам публичных слушаний. Заключение о результатах публичных слушаний подлежит опубликованию.</a:t>
            </a:r>
          </a:p>
        </p:txBody>
      </p:sp>
      <p:sp>
        <p:nvSpPr>
          <p:cNvPr id="13320" name="Прямоугольник 12"/>
          <p:cNvSpPr>
            <a:spLocks noChangeArrowheads="1"/>
          </p:cNvSpPr>
          <p:nvPr/>
        </p:nvSpPr>
        <p:spPr bwMode="auto">
          <a:xfrm>
            <a:off x="981844" y="5373216"/>
            <a:ext cx="10945216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700" dirty="0">
                <a:latin typeface="+mn-lt"/>
              </a:rPr>
              <a:t>Публичные слушания по проекту </a:t>
            </a:r>
            <a:r>
              <a:rPr lang="ru-RU" sz="1700" dirty="0" smtClean="0">
                <a:latin typeface="+mn-lt"/>
              </a:rPr>
              <a:t>бюджета на 2022 год и на плановый период 2023 и 2024 годов были проведены 10 ноября 2021 года по </a:t>
            </a:r>
            <a:r>
              <a:rPr lang="ru-RU" sz="1700" dirty="0">
                <a:latin typeface="+mn-lt"/>
              </a:rPr>
              <a:t>адресу: </a:t>
            </a:r>
            <a:r>
              <a:rPr lang="ru-RU" sz="1700" dirty="0" smtClean="0">
                <a:latin typeface="+mn-lt"/>
              </a:rPr>
              <a:t>г.Санкт-Петербург, поселок Тярлево, </a:t>
            </a:r>
            <a:r>
              <a:rPr lang="ru-RU" sz="1700" dirty="0" err="1" smtClean="0">
                <a:latin typeface="+mn-lt"/>
              </a:rPr>
              <a:t>Нововестинская</a:t>
            </a:r>
            <a:r>
              <a:rPr lang="ru-RU" sz="1700" dirty="0" smtClean="0">
                <a:latin typeface="+mn-lt"/>
              </a:rPr>
              <a:t> ул., 2а, Ресторан «</a:t>
            </a:r>
            <a:r>
              <a:rPr lang="ru-RU" sz="1700" dirty="0" err="1" smtClean="0">
                <a:latin typeface="+mn-lt"/>
              </a:rPr>
              <a:t>Uno</a:t>
            </a:r>
            <a:r>
              <a:rPr lang="ru-RU" sz="1700" dirty="0" smtClean="0">
                <a:latin typeface="+mn-lt"/>
              </a:rPr>
              <a:t> </a:t>
            </a:r>
            <a:r>
              <a:rPr lang="ru-RU" sz="1700" dirty="0" err="1" smtClean="0">
                <a:latin typeface="+mn-lt"/>
              </a:rPr>
              <a:t>Cafe</a:t>
            </a:r>
            <a:r>
              <a:rPr lang="ru-RU" sz="1700" dirty="0" smtClean="0">
                <a:latin typeface="+mn-lt"/>
              </a:rPr>
              <a:t>»</a:t>
            </a:r>
            <a:endParaRPr lang="ru-RU" sz="1700" dirty="0">
              <a:latin typeface="+mn-lt"/>
            </a:endParaRPr>
          </a:p>
        </p:txBody>
      </p:sp>
      <p:pic>
        <p:nvPicPr>
          <p:cNvPr id="10" name="Рисунок 9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Нина\Documents\2021\ТФУ\ФОТО дл ябюджета\331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812" y="2060848"/>
            <a:ext cx="433302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45940" y="188640"/>
            <a:ext cx="9858375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/>
              <a:t>Показатели </a:t>
            </a:r>
            <a:br>
              <a:rPr lang="ru-RU" sz="3600" b="1" dirty="0" smtClean="0"/>
            </a:br>
            <a:r>
              <a:rPr lang="ru-RU" sz="3600" b="1" dirty="0" smtClean="0"/>
              <a:t>социально-экономического развития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89840436"/>
              </p:ext>
            </p:extLst>
          </p:nvPr>
        </p:nvGraphicFramePr>
        <p:xfrm>
          <a:off x="1557908" y="1916832"/>
          <a:ext cx="9073008" cy="424847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876406"/>
                <a:gridCol w="1301946"/>
                <a:gridCol w="1230360"/>
                <a:gridCol w="1296144"/>
                <a:gridCol w="1368152"/>
              </a:tblGrid>
              <a:tr h="899522"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/>
                        <a:t>Наименование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/>
                        <a:t>Единица измерения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 smtClean="0"/>
                        <a:t>2020год факт </a:t>
                      </a:r>
                      <a:endParaRPr lang="ru-RU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 smtClean="0"/>
                        <a:t>2021год </a:t>
                      </a:r>
                      <a:r>
                        <a:rPr lang="ru-RU" dirty="0"/>
                        <a:t>план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 smtClean="0"/>
                        <a:t>2022год </a:t>
                      </a:r>
                      <a:r>
                        <a:rPr lang="ru-RU" dirty="0"/>
                        <a:t>план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833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 smtClean="0"/>
                        <a:t>Численность </a:t>
                      </a:r>
                      <a:r>
                        <a:rPr lang="ru-RU" sz="1600" u="none" strike="noStrike" dirty="0"/>
                        <a:t>населения</a:t>
                      </a:r>
                      <a:endParaRPr lang="ru-RU" sz="16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 smtClean="0"/>
                        <a:t>чел</a:t>
                      </a:r>
                      <a:r>
                        <a:rPr lang="ru-RU" sz="1200" u="none" strike="noStrike" dirty="0"/>
                        <a:t>.</a:t>
                      </a:r>
                      <a:endParaRPr lang="ru-RU" sz="12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1319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latin typeface="+mj-lt"/>
                        </a:rPr>
                        <a:t>1320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1330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642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Величина прожиточного минимума (в среднем на душу населения на конец года), рублей в месяц </a:t>
                      </a:r>
                      <a:r>
                        <a:rPr lang="ru-RU" sz="180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/>
                        <a:t>руб.</a:t>
                      </a:r>
                      <a:endParaRPr lang="ru-RU" sz="12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13 073,80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13 073,80</a:t>
                      </a:r>
                    </a:p>
                    <a:p>
                      <a:pPr algn="ctr" fontAlgn="t"/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 smtClean="0"/>
                        <a:t>14 344 ,60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642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Индекс потребительских цен за период с начала года (в среднем за год), в % к предыдущему периоду </a:t>
                      </a:r>
                      <a:r>
                        <a:rPr lang="ru-RU" sz="180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/>
                        <a:t>%</a:t>
                      </a:r>
                      <a:endParaRPr lang="ru-RU" sz="12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104,9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108,4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104,0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833"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Уровень безработицы	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 smtClean="0"/>
                        <a:t>%</a:t>
                      </a:r>
                      <a:endParaRPr lang="ru-RU" sz="12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5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2,1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2,6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Chart 2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3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4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Chart 6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Chart 7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Chart 8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6" name="Рисунок 15" descr="Tqrlevo_var16"/>
          <p:cNvPicPr/>
          <p:nvPr/>
        </p:nvPicPr>
        <p:blipFill>
          <a:blip r:embed="rId10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ина\Desktop\ФОТО дл ябюджета\1417841621_b_004.jpg"/>
          <p:cNvPicPr>
            <a:picLocks noChangeAspect="1" noChangeArrowheads="1"/>
          </p:cNvPicPr>
          <p:nvPr/>
        </p:nvPicPr>
        <p:blipFill>
          <a:blip r:embed="rId4" cstate="print">
            <a:lum bright="12000" contrast="-36000"/>
          </a:blip>
          <a:srcRect/>
          <a:stretch>
            <a:fillRect/>
          </a:stretch>
        </p:blipFill>
        <p:spPr bwMode="auto">
          <a:xfrm>
            <a:off x="621804" y="2060848"/>
            <a:ext cx="4510236" cy="397788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45940" y="260648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Прогноз социально-экономического развития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878388" y="1988840"/>
            <a:ext cx="4968552" cy="41044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Основным экономическим</a:t>
            </a:r>
          </a:p>
          <a:p>
            <a:pPr algn="ctr"/>
            <a:r>
              <a:rPr lang="ru-RU" dirty="0" smtClean="0"/>
              <a:t>потенциалом муниципального образования посёлок Тярлево является привлечение малого бизнеса на территорию муниципального образования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На 1 января 2022 года на территории муниципального образования зарегистрировано 91 юридическое лицо</a:t>
            </a:r>
            <a:endParaRPr lang="ru-RU" dirty="0"/>
          </a:p>
        </p:txBody>
      </p:sp>
      <p:pic>
        <p:nvPicPr>
          <p:cNvPr id="10" name="Рисунок 9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6138" y="260648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Основные характеристики бюджета, </a:t>
            </a:r>
            <a:br>
              <a:rPr lang="ru-RU" sz="3200" b="1" dirty="0" smtClean="0"/>
            </a:br>
            <a:r>
              <a:rPr lang="ru-RU" sz="3200" b="1" dirty="0" smtClean="0"/>
              <a:t>тыс.руб.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128736834"/>
              </p:ext>
            </p:extLst>
          </p:nvPr>
        </p:nvGraphicFramePr>
        <p:xfrm>
          <a:off x="765820" y="2060848"/>
          <a:ext cx="2880319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914700" y="1628800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на </a:t>
            </a:r>
            <a:r>
              <a:rPr lang="ru-RU" sz="2400" dirty="0" smtClean="0"/>
              <a:t>2022год</a:t>
            </a:r>
            <a:endParaRPr lang="ru-RU" sz="2400" dirty="0"/>
          </a:p>
        </p:txBody>
      </p:sp>
      <p:sp>
        <p:nvSpPr>
          <p:cNvPr id="13" name="Цилиндр 12"/>
          <p:cNvSpPr/>
          <p:nvPr/>
        </p:nvSpPr>
        <p:spPr>
          <a:xfrm>
            <a:off x="3790156" y="2420888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33 350,0</a:t>
            </a:r>
            <a:endParaRPr lang="ru-RU" sz="2400" dirty="0"/>
          </a:p>
        </p:txBody>
      </p:sp>
      <p:sp>
        <p:nvSpPr>
          <p:cNvPr id="16" name="Цилиндр 15"/>
          <p:cNvSpPr/>
          <p:nvPr/>
        </p:nvSpPr>
        <p:spPr>
          <a:xfrm>
            <a:off x="3790802" y="3573488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40 700,0</a:t>
            </a:r>
            <a:endParaRPr lang="ru-RU" sz="2400" dirty="0"/>
          </a:p>
        </p:txBody>
      </p:sp>
      <p:sp>
        <p:nvSpPr>
          <p:cNvPr id="19" name="Цилиндр 18"/>
          <p:cNvSpPr/>
          <p:nvPr/>
        </p:nvSpPr>
        <p:spPr>
          <a:xfrm>
            <a:off x="3790156" y="4653161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7 350,0</a:t>
            </a:r>
            <a:endParaRPr lang="ru-RU" sz="2400" dirty="0"/>
          </a:p>
        </p:txBody>
      </p:sp>
      <p:sp>
        <p:nvSpPr>
          <p:cNvPr id="22" name="Загнутый угол 21"/>
          <p:cNvSpPr/>
          <p:nvPr/>
        </p:nvSpPr>
        <p:spPr>
          <a:xfrm>
            <a:off x="261938" y="5373688"/>
            <a:ext cx="11664950" cy="1295400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8452" name="Прямоугольник 22"/>
          <p:cNvSpPr>
            <a:spLocks noChangeArrowheads="1"/>
          </p:cNvSpPr>
          <p:nvPr/>
        </p:nvSpPr>
        <p:spPr bwMode="auto">
          <a:xfrm>
            <a:off x="261938" y="5380038"/>
            <a:ext cx="115935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Euphemia" pitchFamily="34" charset="0"/>
              </a:rPr>
              <a:t>Приоритетом бюджетной политики при формировании расходной части бюджета </a:t>
            </a:r>
            <a:r>
              <a:rPr lang="ru-RU" sz="1600" dirty="0" smtClean="0">
                <a:solidFill>
                  <a:schemeClr val="bg1"/>
                </a:solidFill>
                <a:latin typeface="Euphemia" pitchFamily="34" charset="0"/>
              </a:rPr>
              <a:t>остаются ее расходы на благоустройство и социальную </a:t>
            </a:r>
            <a:r>
              <a:rPr lang="ru-RU" sz="1600" dirty="0">
                <a:solidFill>
                  <a:schemeClr val="bg1"/>
                </a:solidFill>
                <a:latin typeface="Euphemia" pitchFamily="34" charset="0"/>
              </a:rPr>
              <a:t>направленность </a:t>
            </a:r>
            <a:r>
              <a:rPr lang="ru-RU" sz="1600" dirty="0" smtClean="0">
                <a:solidFill>
                  <a:schemeClr val="bg1"/>
                </a:solidFill>
                <a:latin typeface="Euphemia" pitchFamily="34" charset="0"/>
              </a:rPr>
              <a:t>–  42,2 % и 7,4 % расходов </a:t>
            </a:r>
            <a:r>
              <a:rPr lang="ru-RU" sz="1600" dirty="0">
                <a:solidFill>
                  <a:schemeClr val="bg1"/>
                </a:solidFill>
                <a:latin typeface="Euphemia" pitchFamily="34" charset="0"/>
              </a:rPr>
              <a:t>планируется направлять   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Euphemia" pitchFamily="34" charset="0"/>
              </a:rPr>
              <a:t>на </a:t>
            </a:r>
            <a:r>
              <a:rPr lang="ru-RU" sz="1600" dirty="0" smtClean="0">
                <a:solidFill>
                  <a:schemeClr val="bg1"/>
                </a:solidFill>
                <a:latin typeface="Euphemia" pitchFamily="34" charset="0"/>
              </a:rPr>
              <a:t>благоустройство и социально-культурную сферу соответственно.</a:t>
            </a:r>
            <a:endParaRPr lang="ru-RU" sz="1600" dirty="0">
              <a:solidFill>
                <a:schemeClr val="bg1"/>
              </a:solidFill>
              <a:latin typeface="Euphemia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Euphemia" pitchFamily="34" charset="0"/>
              </a:rPr>
              <a:t>Объем </a:t>
            </a:r>
            <a:r>
              <a:rPr lang="ru-RU" sz="1600" dirty="0">
                <a:solidFill>
                  <a:schemeClr val="bg1"/>
                </a:solidFill>
                <a:latin typeface="Euphemia" pitchFamily="34" charset="0"/>
              </a:rPr>
              <a:t>расходов в расчете на 1 жителя </a:t>
            </a:r>
            <a:r>
              <a:rPr lang="ru-RU" sz="1600" dirty="0" smtClean="0">
                <a:solidFill>
                  <a:schemeClr val="bg1"/>
                </a:solidFill>
                <a:latin typeface="Euphemia" pitchFamily="34" charset="0"/>
              </a:rPr>
              <a:t>муниципального образования посёлок Тярлево составит</a:t>
            </a:r>
            <a:r>
              <a:rPr lang="ru-RU" sz="1600" dirty="0">
                <a:solidFill>
                  <a:schemeClr val="bg1"/>
                </a:solidFill>
                <a:latin typeface="Euphemia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Euphemia" pitchFamily="34" charset="0"/>
              </a:rPr>
              <a:t>21,05 тыс.руб</a:t>
            </a:r>
            <a:r>
              <a:rPr lang="ru-RU" sz="1600" dirty="0">
                <a:solidFill>
                  <a:schemeClr val="bg1"/>
                </a:solidFill>
                <a:latin typeface="Euphemia" pitchFamily="34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58877" y="1628725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на </a:t>
            </a:r>
            <a:r>
              <a:rPr lang="ru-RU" sz="2400" dirty="0" smtClean="0"/>
              <a:t>2023 </a:t>
            </a:r>
            <a:r>
              <a:rPr lang="ru-RU" sz="2400" dirty="0"/>
              <a:t>год</a:t>
            </a:r>
          </a:p>
        </p:txBody>
      </p:sp>
      <p:sp>
        <p:nvSpPr>
          <p:cNvPr id="15" name="Цилиндр 14"/>
          <p:cNvSpPr/>
          <p:nvPr/>
        </p:nvSpPr>
        <p:spPr>
          <a:xfrm>
            <a:off x="6434979" y="2420888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34 600,0</a:t>
            </a:r>
            <a:endParaRPr lang="ru-RU" sz="2400" dirty="0"/>
          </a:p>
        </p:txBody>
      </p:sp>
      <p:sp>
        <p:nvSpPr>
          <p:cNvPr id="17" name="Цилиндр 16"/>
          <p:cNvSpPr/>
          <p:nvPr/>
        </p:nvSpPr>
        <p:spPr>
          <a:xfrm>
            <a:off x="6434979" y="3573413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34 690,0</a:t>
            </a:r>
            <a:endParaRPr lang="ru-RU" sz="2400" dirty="0"/>
          </a:p>
        </p:txBody>
      </p:sp>
      <p:sp>
        <p:nvSpPr>
          <p:cNvPr id="18" name="Цилиндр 17"/>
          <p:cNvSpPr/>
          <p:nvPr/>
        </p:nvSpPr>
        <p:spPr>
          <a:xfrm>
            <a:off x="6434333" y="4653086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90,0</a:t>
            </a:r>
            <a:endParaRPr lang="ru-RU" sz="2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9223173" y="1628725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на </a:t>
            </a:r>
            <a:r>
              <a:rPr lang="ru-RU" sz="2400" dirty="0" smtClean="0"/>
              <a:t>2024год</a:t>
            </a:r>
            <a:endParaRPr lang="ru-RU" sz="2400" dirty="0"/>
          </a:p>
        </p:txBody>
      </p:sp>
      <p:sp>
        <p:nvSpPr>
          <p:cNvPr id="26" name="Цилиндр 25"/>
          <p:cNvSpPr/>
          <p:nvPr/>
        </p:nvSpPr>
        <p:spPr>
          <a:xfrm>
            <a:off x="9099275" y="2420888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36 000,0</a:t>
            </a:r>
            <a:endParaRPr lang="ru-RU" sz="2400" dirty="0"/>
          </a:p>
        </p:txBody>
      </p:sp>
      <p:sp>
        <p:nvSpPr>
          <p:cNvPr id="27" name="Цилиндр 26"/>
          <p:cNvSpPr/>
          <p:nvPr/>
        </p:nvSpPr>
        <p:spPr>
          <a:xfrm>
            <a:off x="9099275" y="3573413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36 000,0</a:t>
            </a:r>
            <a:endParaRPr lang="ru-RU" sz="2400" dirty="0"/>
          </a:p>
        </p:txBody>
      </p:sp>
      <p:sp>
        <p:nvSpPr>
          <p:cNvPr id="28" name="Цилиндр 27"/>
          <p:cNvSpPr/>
          <p:nvPr/>
        </p:nvSpPr>
        <p:spPr>
          <a:xfrm>
            <a:off x="9098629" y="4653086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0,0</a:t>
            </a:r>
            <a:endParaRPr lang="ru-RU" sz="2400" dirty="0"/>
          </a:p>
        </p:txBody>
      </p:sp>
      <p:pic>
        <p:nvPicPr>
          <p:cNvPr id="21" name="Рисунок 20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Доходы бюджета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Вертикальный свиток 5"/>
          <p:cNvSpPr/>
          <p:nvPr/>
        </p:nvSpPr>
        <p:spPr>
          <a:xfrm flipH="1">
            <a:off x="333375" y="2997200"/>
            <a:ext cx="3627438" cy="3646488"/>
          </a:xfrm>
          <a:prstGeom prst="verticalScroll">
            <a:avLst>
              <a:gd name="adj" fmla="val 339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Налоговые доходы </a:t>
            </a:r>
            <a:r>
              <a:rPr lang="ru-RU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Поступления </a:t>
            </a:r>
            <a:r>
              <a:rPr lang="ru-RU" dirty="0"/>
              <a:t>от уплаты </a:t>
            </a:r>
            <a:r>
              <a:rPr lang="ru-RU" dirty="0" smtClean="0"/>
              <a:t>НДФЛ</a:t>
            </a:r>
            <a:endParaRPr lang="ru-RU" dirty="0"/>
          </a:p>
        </p:txBody>
      </p:sp>
      <p:sp>
        <p:nvSpPr>
          <p:cNvPr id="12" name="Вертикальный свиток 11"/>
          <p:cNvSpPr/>
          <p:nvPr/>
        </p:nvSpPr>
        <p:spPr>
          <a:xfrm flipH="1">
            <a:off x="4176713" y="2997200"/>
            <a:ext cx="3627437" cy="3646488"/>
          </a:xfrm>
          <a:prstGeom prst="verticalScroll">
            <a:avLst>
              <a:gd name="adj" fmla="val 339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Неналоговые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Платежи, которые включают в себя:</a:t>
            </a:r>
          </a:p>
          <a:p>
            <a:r>
              <a:rPr lang="ru-RU" dirty="0" smtClean="0"/>
              <a:t>•</a:t>
            </a:r>
            <a:r>
              <a:rPr lang="ru-RU" dirty="0"/>
              <a:t>штрафы за нарушение законодательства;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•иные неналоговые доходы</a:t>
            </a:r>
          </a:p>
        </p:txBody>
      </p:sp>
      <p:sp>
        <p:nvSpPr>
          <p:cNvPr id="13" name="Вертикальный свиток 12"/>
          <p:cNvSpPr/>
          <p:nvPr/>
        </p:nvSpPr>
        <p:spPr>
          <a:xfrm flipH="1">
            <a:off x="8066088" y="2997200"/>
            <a:ext cx="3627437" cy="3646488"/>
          </a:xfrm>
          <a:prstGeom prst="verticalScroll">
            <a:avLst>
              <a:gd name="adj" fmla="val 339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Безвозмездные поступления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Поступления в местный бюджет </a:t>
            </a:r>
            <a:r>
              <a:rPr lang="ru-RU" dirty="0" smtClean="0"/>
              <a:t>межбюджетных </a:t>
            </a:r>
            <a:r>
              <a:rPr lang="ru-RU" dirty="0"/>
              <a:t>трансфертов в виде дотаций, субсидий, субвенций и иных межбюджетных трансфертов, а также поступления от физических и юридических лиц (кроме налоговых и неналоговых доходов)</a:t>
            </a:r>
          </a:p>
        </p:txBody>
      </p:sp>
      <p:sp>
        <p:nvSpPr>
          <p:cNvPr id="14" name="Лента лицом вниз 13"/>
          <p:cNvSpPr/>
          <p:nvPr/>
        </p:nvSpPr>
        <p:spPr>
          <a:xfrm>
            <a:off x="406400" y="1700213"/>
            <a:ext cx="11160125" cy="792162"/>
          </a:xfrm>
          <a:prstGeom prst="ribbon">
            <a:avLst>
              <a:gd name="adj1" fmla="val 16667"/>
              <a:gd name="adj2" fmla="val 69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Доходы бюджета </a:t>
            </a:r>
            <a:r>
              <a:rPr lang="ru-RU" sz="2000" dirty="0"/>
              <a:t>- поступающие в бюджет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денежные средства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1917700" y="2565400"/>
            <a:ext cx="431800" cy="3587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6" name="Стрелка вниз 15"/>
          <p:cNvSpPr/>
          <p:nvPr/>
        </p:nvSpPr>
        <p:spPr>
          <a:xfrm>
            <a:off x="5734050" y="2565400"/>
            <a:ext cx="431800" cy="3587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9694863" y="2565400"/>
            <a:ext cx="431800" cy="3587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8" name="Рисунок 17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7908" y="260648"/>
            <a:ext cx="10288711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Нормативы отчислений в бюджет муниципального образования посёлок Тярлево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45752500"/>
              </p:ext>
            </p:extLst>
          </p:nvPr>
        </p:nvGraphicFramePr>
        <p:xfrm>
          <a:off x="909836" y="1916833"/>
          <a:ext cx="10369152" cy="3720918"/>
        </p:xfrm>
        <a:graphic>
          <a:graphicData uri="http://schemas.openxmlformats.org/drawingml/2006/table">
            <a:tbl>
              <a:tblPr firstRow="1" firstCol="1" bandRow="1">
                <a:tableStyleId>{D113A9D2-9D6B-4929-AA2D-F23B5EE8CBE7}</a:tableStyleId>
              </a:tblPr>
              <a:tblGrid>
                <a:gridCol w="5188618"/>
                <a:gridCol w="1364110"/>
                <a:gridCol w="1440160"/>
                <a:gridCol w="1224136"/>
                <a:gridCol w="1152128"/>
              </a:tblGrid>
              <a:tr h="62610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/>
                        <a:t>Налоги и сборы, установленные законодательством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/>
                        <a:t>2021 </a:t>
                      </a:r>
                      <a:r>
                        <a:rPr lang="ru-RU" sz="1400" u="none" strike="noStrike" dirty="0"/>
                        <a:t>год</a:t>
                      </a:r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/>
                        <a:t>2022 год</a:t>
                      </a:r>
                      <a:endParaRPr lang="ru-RU" sz="1400" b="0" i="0" u="none" strike="noStrike" dirty="0" smtClean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/>
                        <a:t>2023 год</a:t>
                      </a:r>
                      <a:endParaRPr lang="ru-RU" sz="1400" b="0" i="0" u="none" strike="noStrike" dirty="0" smtClean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/>
                        <a:t>2024 год</a:t>
                      </a:r>
                      <a:endParaRPr lang="ru-RU" sz="1400" b="0" i="0" u="none" strike="noStrike" dirty="0" smtClean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356222">
                <a:tc>
                  <a:txBody>
                    <a:bodyPr/>
                    <a:lstStyle/>
                    <a:p>
                      <a:pPr algn="l"/>
                      <a:endParaRPr lang="ru-RU" sz="12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1. 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latin typeface="+mn-lt"/>
                        </a:rPr>
                        <a:t>17,6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latin typeface="+mn-lt"/>
                        </a:rPr>
                        <a:t>23,4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latin typeface="Arial"/>
                        </a:rPr>
                        <a:t>21,2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latin typeface="Arial"/>
                        </a:rPr>
                        <a:t>20,21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49176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 smtClean="0"/>
                        <a:t>2. 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внутригородского муниципального образования города федерального значения (муниципальным)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/>
                        <a:t>100</a:t>
                      </a:r>
                      <a:r>
                        <a:rPr lang="ru-RU" sz="1000" u="none" strike="noStrike" dirty="0"/>
                        <a:t> 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/>
                        <a:t>100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/>
                        <a:t>100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/>
                        <a:t>100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46825"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 sz="10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" name="Рисунок 6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400" b="1" dirty="0" smtClean="0"/>
              <a:t>Динамика поступления доходов</a:t>
            </a:r>
            <a:endParaRPr lang="ru-RU" sz="4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2"/>
          <p:cNvGraphicFramePr>
            <a:graphicFrameLocks/>
          </p:cNvGraphicFramePr>
          <p:nvPr/>
        </p:nvGraphicFramePr>
        <p:xfrm>
          <a:off x="5973763" y="147478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3"/>
          <p:cNvGraphicFramePr>
            <a:graphicFrameLocks/>
          </p:cNvGraphicFramePr>
          <p:nvPr/>
        </p:nvGraphicFramePr>
        <p:xfrm>
          <a:off x="5973763" y="147478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4"/>
          <p:cNvGraphicFramePr>
            <a:graphicFrameLocks/>
          </p:cNvGraphicFramePr>
          <p:nvPr/>
        </p:nvGraphicFramePr>
        <p:xfrm>
          <a:off x="5973763" y="147478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6"/>
          <p:cNvGraphicFramePr>
            <a:graphicFrameLocks/>
          </p:cNvGraphicFramePr>
          <p:nvPr/>
        </p:nvGraphicFramePr>
        <p:xfrm>
          <a:off x="5973763" y="147478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Chart 7"/>
          <p:cNvGraphicFramePr>
            <a:graphicFrameLocks/>
          </p:cNvGraphicFramePr>
          <p:nvPr/>
        </p:nvGraphicFramePr>
        <p:xfrm>
          <a:off x="5973763" y="147478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Chart 8"/>
          <p:cNvGraphicFramePr>
            <a:graphicFrameLocks/>
          </p:cNvGraphicFramePr>
          <p:nvPr/>
        </p:nvGraphicFramePr>
        <p:xfrm>
          <a:off x="5973763" y="147478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6" name="Chart 2"/>
          <p:cNvGraphicFramePr>
            <a:graphicFrameLocks/>
          </p:cNvGraphicFramePr>
          <p:nvPr/>
        </p:nvGraphicFramePr>
        <p:xfrm>
          <a:off x="5743575" y="14001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7" name="Chart 3"/>
          <p:cNvGraphicFramePr>
            <a:graphicFrameLocks/>
          </p:cNvGraphicFramePr>
          <p:nvPr/>
        </p:nvGraphicFramePr>
        <p:xfrm>
          <a:off x="5743575" y="14001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8" name="Chart 4"/>
          <p:cNvGraphicFramePr>
            <a:graphicFrameLocks/>
          </p:cNvGraphicFramePr>
          <p:nvPr/>
        </p:nvGraphicFramePr>
        <p:xfrm>
          <a:off x="5743575" y="14001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9" name="Chart 6"/>
          <p:cNvGraphicFramePr>
            <a:graphicFrameLocks/>
          </p:cNvGraphicFramePr>
          <p:nvPr/>
        </p:nvGraphicFramePr>
        <p:xfrm>
          <a:off x="5743575" y="14001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0" name="Chart 7"/>
          <p:cNvGraphicFramePr>
            <a:graphicFrameLocks/>
          </p:cNvGraphicFramePr>
          <p:nvPr/>
        </p:nvGraphicFramePr>
        <p:xfrm>
          <a:off x="5743575" y="14001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21" name="Chart 8"/>
          <p:cNvGraphicFramePr>
            <a:graphicFrameLocks/>
          </p:cNvGraphicFramePr>
          <p:nvPr/>
        </p:nvGraphicFramePr>
        <p:xfrm>
          <a:off x="5743575" y="14001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24" name="Chart 2"/>
          <p:cNvGraphicFramePr>
            <a:graphicFrameLocks/>
          </p:cNvGraphicFramePr>
          <p:nvPr/>
        </p:nvGraphicFramePr>
        <p:xfrm>
          <a:off x="6162261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5" name="Chart 3"/>
          <p:cNvGraphicFramePr>
            <a:graphicFrameLocks/>
          </p:cNvGraphicFramePr>
          <p:nvPr/>
        </p:nvGraphicFramePr>
        <p:xfrm>
          <a:off x="6162261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6" name="Chart 4"/>
          <p:cNvGraphicFramePr>
            <a:graphicFrameLocks/>
          </p:cNvGraphicFramePr>
          <p:nvPr/>
        </p:nvGraphicFramePr>
        <p:xfrm>
          <a:off x="6162261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7" name="Chart 6"/>
          <p:cNvGraphicFramePr>
            <a:graphicFrameLocks/>
          </p:cNvGraphicFramePr>
          <p:nvPr/>
        </p:nvGraphicFramePr>
        <p:xfrm>
          <a:off x="6162261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8" name="Chart 7"/>
          <p:cNvGraphicFramePr>
            <a:graphicFrameLocks/>
          </p:cNvGraphicFramePr>
          <p:nvPr/>
        </p:nvGraphicFramePr>
        <p:xfrm>
          <a:off x="6162261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9" name="Chart 8"/>
          <p:cNvGraphicFramePr>
            <a:graphicFrameLocks/>
          </p:cNvGraphicFramePr>
          <p:nvPr/>
        </p:nvGraphicFramePr>
        <p:xfrm>
          <a:off x="6162261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30" name="Chart 2"/>
          <p:cNvGraphicFramePr>
            <a:graphicFrameLocks/>
          </p:cNvGraphicFramePr>
          <p:nvPr/>
        </p:nvGraphicFramePr>
        <p:xfrm>
          <a:off x="6162261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31" name="Chart 3"/>
          <p:cNvGraphicFramePr>
            <a:graphicFrameLocks/>
          </p:cNvGraphicFramePr>
          <p:nvPr/>
        </p:nvGraphicFramePr>
        <p:xfrm>
          <a:off x="6162261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32" name="Chart 4"/>
          <p:cNvGraphicFramePr>
            <a:graphicFrameLocks/>
          </p:cNvGraphicFramePr>
          <p:nvPr/>
        </p:nvGraphicFramePr>
        <p:xfrm>
          <a:off x="6162261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33" name="Chart 6"/>
          <p:cNvGraphicFramePr>
            <a:graphicFrameLocks/>
          </p:cNvGraphicFramePr>
          <p:nvPr/>
        </p:nvGraphicFramePr>
        <p:xfrm>
          <a:off x="6162261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34" name="Chart 7"/>
          <p:cNvGraphicFramePr>
            <a:graphicFrameLocks/>
          </p:cNvGraphicFramePr>
          <p:nvPr/>
        </p:nvGraphicFramePr>
        <p:xfrm>
          <a:off x="6162261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5" name="Chart 8"/>
          <p:cNvGraphicFramePr>
            <a:graphicFrameLocks/>
          </p:cNvGraphicFramePr>
          <p:nvPr/>
        </p:nvGraphicFramePr>
        <p:xfrm>
          <a:off x="6162261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8" name="Chart 2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9" name="Chart 3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40" name="Chart 4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graphicFrame>
        <p:nvGraphicFramePr>
          <p:cNvPr id="41" name="Chart 6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graphicFrame>
        <p:nvGraphicFramePr>
          <p:cNvPr id="42" name="Chart 7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graphicFrame>
        <p:nvGraphicFramePr>
          <p:cNvPr id="43" name="Chart 8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3"/>
          </a:graphicData>
        </a:graphic>
      </p:graphicFrame>
      <p:graphicFrame>
        <p:nvGraphicFramePr>
          <p:cNvPr id="44" name="Chart 2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  <p:graphicFrame>
        <p:nvGraphicFramePr>
          <p:cNvPr id="45" name="Chart 3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5"/>
          </a:graphicData>
        </a:graphic>
      </p:graphicFrame>
      <p:graphicFrame>
        <p:nvGraphicFramePr>
          <p:cNvPr id="46" name="Chart 4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6"/>
          </a:graphicData>
        </a:graphic>
      </p:graphicFrame>
      <p:graphicFrame>
        <p:nvGraphicFramePr>
          <p:cNvPr id="47" name="Chart 6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7"/>
          </a:graphicData>
        </a:graphic>
      </p:graphicFrame>
      <p:graphicFrame>
        <p:nvGraphicFramePr>
          <p:cNvPr id="48" name="Chart 7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8"/>
          </a:graphicData>
        </a:graphic>
      </p:graphicFrame>
      <p:graphicFrame>
        <p:nvGraphicFramePr>
          <p:cNvPr id="49" name="Chart 8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9"/>
          </a:graphicData>
        </a:graphic>
      </p:graphicFrame>
      <p:graphicFrame>
        <p:nvGraphicFramePr>
          <p:cNvPr id="50" name="Chart 2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0"/>
          </a:graphicData>
        </a:graphic>
      </p:graphicFrame>
      <p:graphicFrame>
        <p:nvGraphicFramePr>
          <p:cNvPr id="51" name="Chart 3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1"/>
          </a:graphicData>
        </a:graphic>
      </p:graphicFrame>
      <p:graphicFrame>
        <p:nvGraphicFramePr>
          <p:cNvPr id="52" name="Chart 4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2"/>
          </a:graphicData>
        </a:graphic>
      </p:graphicFrame>
      <p:graphicFrame>
        <p:nvGraphicFramePr>
          <p:cNvPr id="53" name="Chart 6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  <p:graphicFrame>
        <p:nvGraphicFramePr>
          <p:cNvPr id="54" name="Chart 7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4"/>
          </a:graphicData>
        </a:graphic>
      </p:graphicFrame>
      <p:graphicFrame>
        <p:nvGraphicFramePr>
          <p:cNvPr id="55" name="Chart 8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5"/>
          </a:graphicData>
        </a:graphic>
      </p:graphicFrame>
      <p:graphicFrame>
        <p:nvGraphicFramePr>
          <p:cNvPr id="56" name="Chart 2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6"/>
          </a:graphicData>
        </a:graphic>
      </p:graphicFrame>
      <p:graphicFrame>
        <p:nvGraphicFramePr>
          <p:cNvPr id="57" name="Chart 3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7"/>
          </a:graphicData>
        </a:graphic>
      </p:graphicFrame>
      <p:graphicFrame>
        <p:nvGraphicFramePr>
          <p:cNvPr id="58" name="Chart 4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  <p:graphicFrame>
        <p:nvGraphicFramePr>
          <p:cNvPr id="59" name="Chart 6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9"/>
          </a:graphicData>
        </a:graphic>
      </p:graphicFrame>
      <p:graphicFrame>
        <p:nvGraphicFramePr>
          <p:cNvPr id="60" name="Chart 7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0"/>
          </a:graphicData>
        </a:graphic>
      </p:graphicFrame>
      <p:graphicFrame>
        <p:nvGraphicFramePr>
          <p:cNvPr id="61" name="Chart 8"/>
          <p:cNvGraphicFramePr>
            <a:graphicFrameLocks/>
          </p:cNvGraphicFramePr>
          <p:nvPr/>
        </p:nvGraphicFramePr>
        <p:xfrm>
          <a:off x="6178163" y="1208598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1"/>
          </a:graphicData>
        </a:graphic>
      </p:graphicFrame>
      <p:pic>
        <p:nvPicPr>
          <p:cNvPr id="62" name="Рисунок 61" descr="Tqrlevo_var16"/>
          <p:cNvPicPr/>
          <p:nvPr/>
        </p:nvPicPr>
        <p:blipFill>
          <a:blip r:embed="rId5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4" name="Chart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920481617"/>
              </p:ext>
            </p:extLst>
          </p:nvPr>
        </p:nvGraphicFramePr>
        <p:xfrm>
          <a:off x="909836" y="1772816"/>
          <a:ext cx="10513168" cy="4697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3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7908" y="188640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400" b="1" dirty="0" smtClean="0"/>
              <a:t>Структура доходов бюджета 2022 </a:t>
            </a:r>
            <a:endParaRPr lang="ru-RU" sz="4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107612437"/>
              </p:ext>
            </p:extLst>
          </p:nvPr>
        </p:nvGraphicFramePr>
        <p:xfrm>
          <a:off x="6886500" y="4769768"/>
          <a:ext cx="5184576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Chart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327050191"/>
              </p:ext>
            </p:extLst>
          </p:nvPr>
        </p:nvGraphicFramePr>
        <p:xfrm>
          <a:off x="6526460" y="1781450"/>
          <a:ext cx="5472608" cy="459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49598048"/>
              </p:ext>
            </p:extLst>
          </p:nvPr>
        </p:nvGraphicFramePr>
        <p:xfrm>
          <a:off x="765820" y="2025134"/>
          <a:ext cx="5616624" cy="2171344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508943"/>
                <a:gridCol w="1100164"/>
                <a:gridCol w="1007517"/>
              </a:tblGrid>
              <a:tr h="1060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Доходы бюджета </a:t>
                      </a:r>
                      <a:r>
                        <a:rPr lang="ru-RU" sz="1400" b="1" u="none" strike="noStrike" dirty="0" smtClean="0">
                          <a:effectLst/>
                        </a:rPr>
                        <a:t>внутригородского муниципального образования города федерального значения Санкт-Петербурга посёлок</a:t>
                      </a:r>
                      <a:r>
                        <a:rPr lang="ru-RU" sz="1400" b="1" u="none" strike="noStrike" baseline="0" dirty="0" smtClean="0">
                          <a:effectLst/>
                        </a:rPr>
                        <a:t> Тярлево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Сумма </a:t>
                      </a:r>
                      <a:endParaRPr lang="en-US" sz="14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(</a:t>
                      </a:r>
                      <a:r>
                        <a:rPr lang="ru-RU" sz="1400" b="1" u="none" strike="noStrike" dirty="0">
                          <a:effectLst/>
                        </a:rPr>
                        <a:t>в тыс.руб.)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Удельный вес </a:t>
                      </a:r>
                      <a:r>
                        <a:rPr lang="ru-RU" sz="1400" b="1" u="none" strike="noStrike" dirty="0" smtClean="0">
                          <a:effectLst/>
                        </a:rPr>
                        <a:t>(</a:t>
                      </a:r>
                      <a:r>
                        <a:rPr lang="ru-RU" sz="1400" b="1" u="none" strike="noStrike" dirty="0">
                          <a:effectLst/>
                        </a:rPr>
                        <a:t>в процентах)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399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Налоговые доходы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latin typeface="Arial"/>
                        </a:rPr>
                        <a:t>23 615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latin typeface="Arial"/>
                        </a:rPr>
                        <a:t>70,81%</a:t>
                      </a:r>
                    </a:p>
                  </a:txBody>
                  <a:tcPr marL="0" marR="0" marT="0" marB="0" anchor="b"/>
                </a:tc>
              </a:tr>
              <a:tr h="27399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Неналоговые доходы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latin typeface="Arial"/>
                        </a:rPr>
                        <a:t>5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latin typeface="Arial"/>
                        </a:rPr>
                        <a:t>0,01%</a:t>
                      </a:r>
                    </a:p>
                  </a:txBody>
                  <a:tcPr marL="0" marR="0" marT="0" marB="0" anchor="b"/>
                </a:tc>
              </a:tr>
              <a:tr h="27399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Безвозмездные </a:t>
                      </a:r>
                      <a:r>
                        <a:rPr lang="ru-RU" sz="1400" u="none" strike="noStrike" dirty="0" smtClean="0">
                          <a:effectLst/>
                        </a:rPr>
                        <a:t>поступления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latin typeface="Arial"/>
                        </a:rPr>
                        <a:t>9 730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latin typeface="Arial"/>
                        </a:rPr>
                        <a:t>29,18%</a:t>
                      </a:r>
                    </a:p>
                  </a:txBody>
                  <a:tcPr marL="0" marR="0" marT="0" marB="0" anchor="b"/>
                </a:tc>
              </a:tr>
              <a:tr h="28853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Итого доходов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latin typeface="Arial"/>
                        </a:rPr>
                        <a:t>33 350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9956" y="332656"/>
            <a:ext cx="9136583" cy="5921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/>
              <a:t>Структура налоговых и неналоговых доходов бюджета 2022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01362224"/>
              </p:ext>
            </p:extLst>
          </p:nvPr>
        </p:nvGraphicFramePr>
        <p:xfrm>
          <a:off x="477788" y="1556792"/>
          <a:ext cx="11305256" cy="359664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392488"/>
                <a:gridCol w="762098"/>
                <a:gridCol w="6150670"/>
              </a:tblGrid>
              <a:tr h="5040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доходы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</a:p>
                    <a:p>
                      <a:pPr algn="r" fontAlgn="b"/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26196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РФ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виды прочих доходов от компенсации затрат бюджетов внутригородских муниципальных образований Санкт-Петербурга 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261965">
                <a:tc>
                  <a:txBody>
                    <a:bodyPr/>
                    <a:lstStyle/>
                    <a:p>
                      <a:pPr algn="l" fontAlgn="t"/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внутригородского муниципального образования города федерального значения (муниципальным)</a:t>
                      </a: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8" name="Рисунок 7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1964" y="332656"/>
            <a:ext cx="9315971" cy="6641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Структура безвозмездных поступлений 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70430710"/>
              </p:ext>
            </p:extLst>
          </p:nvPr>
        </p:nvGraphicFramePr>
        <p:xfrm>
          <a:off x="621804" y="1988840"/>
          <a:ext cx="5688632" cy="209549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744416"/>
                <a:gridCol w="1008112"/>
                <a:gridCol w="936104"/>
              </a:tblGrid>
              <a:tr h="3047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</a:rPr>
                        <a:t>Безвозмездные </a:t>
                      </a:r>
                      <a:r>
                        <a:rPr lang="ru-RU" sz="1400" b="1" u="none" strike="noStrike" dirty="0" smtClean="0">
                          <a:effectLst/>
                        </a:rPr>
                        <a:t>поступления</a:t>
                      </a:r>
                    </a:p>
                    <a:p>
                      <a:pPr algn="ctr" fontAlgn="t"/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9 730,3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85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Дотации бюджетам внутригородских муниципальных образований городов федерального значения на выравнивание бюджетной обеспеченности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8 292,5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85,2%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Субсидии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0%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Субвенции бюджетам бюджетной системы Российской Федерации 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1437,8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14,7%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Chart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26798804"/>
              </p:ext>
            </p:extLst>
          </p:nvPr>
        </p:nvGraphicFramePr>
        <p:xfrm>
          <a:off x="6094412" y="3212976"/>
          <a:ext cx="5883002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3933825" y="1773238"/>
            <a:ext cx="5451475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Euphemia" pitchFamily="34" charset="0"/>
            </a:endParaRPr>
          </a:p>
          <a:p>
            <a:pPr>
              <a:lnSpc>
                <a:spcPct val="90000"/>
              </a:lnSpc>
            </a:pPr>
            <a:endParaRPr lang="ru-RU" sz="2400" dirty="0">
              <a:latin typeface="Euphemi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773932" y="260648"/>
            <a:ext cx="9858375" cy="998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7500"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atin typeface="+mj-lt"/>
                <a:ea typeface="+mj-ea"/>
                <a:cs typeface="+mj-cs"/>
              </a:rPr>
              <a:t>Бюджет для граждан</a:t>
            </a:r>
            <a:endParaRPr lang="ru-RU" sz="6000" b="1" dirty="0">
              <a:solidFill>
                <a:schemeClr val="bg1"/>
              </a:solidFill>
              <a:latin typeface="Euphemia"/>
              <a:ea typeface="+mj-ea"/>
              <a:cs typeface="+mj-cs"/>
            </a:endParaRPr>
          </a:p>
        </p:txBody>
      </p:sp>
      <p:pic>
        <p:nvPicPr>
          <p:cNvPr id="15" name="Рисунок 14" descr="C:\Users\user\Desktop\Тярлево Бекеров.JPG"/>
          <p:cNvPicPr/>
          <p:nvPr/>
        </p:nvPicPr>
        <p:blipFill>
          <a:blip r:embed="rId4" cstate="print">
            <a:lum bright="17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73932" y="1700808"/>
            <a:ext cx="280831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230316" y="2420888"/>
            <a:ext cx="1944216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333772" y="5949280"/>
            <a:ext cx="5976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Глава муниципального образования, исполняющий полномочия председателя муниципального совета Геннадий Александрович Бекеров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174532" y="5949280"/>
            <a:ext cx="4796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Глава местной администрации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Андрей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Олегович Николаев</a:t>
            </a:r>
          </a:p>
        </p:txBody>
      </p:sp>
      <p:pic>
        <p:nvPicPr>
          <p:cNvPr id="19" name="Рисунок 18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21804" y="188640"/>
            <a:ext cx="792088" cy="112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Нина\Desktop\ФОТО дл ябюджета\Nikolaev-A.O.-e15725145162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66620" y="1772816"/>
            <a:ext cx="2952328" cy="3936437"/>
          </a:xfrm>
          <a:prstGeom prst="rect">
            <a:avLst/>
          </a:prstGeom>
          <a:noFill/>
        </p:spPr>
      </p:pic>
      <p:pic>
        <p:nvPicPr>
          <p:cNvPr id="2" name="Picture 2" descr="C:\Users\Нина\Downloads\20200206_2101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2604" y="1700808"/>
            <a:ext cx="3180793" cy="4128716"/>
          </a:xfrm>
          <a:prstGeom prst="rect">
            <a:avLst/>
          </a:prstGeom>
          <a:noFill/>
        </p:spPr>
      </p:pic>
      <p:sp>
        <p:nvSpPr>
          <p:cNvPr id="70658" name="AutoShape 2" descr="https://apf.mail.ru/cgi-bin/readmsg?id=16427588062006680331;0;1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0659" name="Picture 3" descr="C:\Users\Нина\AppData\Local\Temp\164275873417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22604" y="1700808"/>
            <a:ext cx="3408662" cy="415758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Сравнительный анализ налоговых и неналоговых доходов и безвозмездных поступлений в бюджете муниципального образования посёлок Тярлево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686150134"/>
              </p:ext>
            </p:extLst>
          </p:nvPr>
        </p:nvGraphicFramePr>
        <p:xfrm>
          <a:off x="522288" y="1755775"/>
          <a:ext cx="11116740" cy="4697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Расходы бюджета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1522413" y="1643063"/>
            <a:ext cx="9358312" cy="78581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РАСХОДЫ БЮДЖЕТА -выплачиваемые из бюджета денежные средства</a:t>
            </a:r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94163" y="2714625"/>
            <a:ext cx="3929062" cy="85725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РАСХОДЫ БЮДЖЕТА распределены по:</a:t>
            </a:r>
            <a:endParaRPr lang="ru-RU" sz="2400" dirty="0"/>
          </a:p>
        </p:txBody>
      </p:sp>
      <p:sp>
        <p:nvSpPr>
          <p:cNvPr id="8" name="Овал 7"/>
          <p:cNvSpPr/>
          <p:nvPr/>
        </p:nvSpPr>
        <p:spPr>
          <a:xfrm>
            <a:off x="1485900" y="4005064"/>
            <a:ext cx="2786062" cy="121443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40</a:t>
            </a:r>
            <a:endParaRPr lang="ru-RU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целевым статьям</a:t>
            </a:r>
            <a:endParaRPr lang="ru-RU" sz="1600" dirty="0"/>
          </a:p>
        </p:txBody>
      </p:sp>
      <p:sp>
        <p:nvSpPr>
          <p:cNvPr id="10" name="Овал 9"/>
          <p:cNvSpPr/>
          <p:nvPr/>
        </p:nvSpPr>
        <p:spPr>
          <a:xfrm>
            <a:off x="4798268" y="4005064"/>
            <a:ext cx="2786063" cy="121443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2</a:t>
            </a:r>
            <a:endParaRPr lang="ru-RU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главным распорядителям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85900" y="5445224"/>
            <a:ext cx="9358313" cy="10801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Бюджет на планируемый период – это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частично программный бюджет.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Программный </a:t>
            </a:r>
            <a:r>
              <a:rPr lang="ru-RU" sz="1600" b="1" dirty="0"/>
              <a:t>принцип формирования бюджета направлен на повышение эффективности расходования бюджетных средств.</a:t>
            </a:r>
          </a:p>
        </p:txBody>
      </p:sp>
      <p:pic>
        <p:nvPicPr>
          <p:cNvPr id="13" name="Рисунок 12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Овал 13"/>
          <p:cNvSpPr/>
          <p:nvPr/>
        </p:nvSpPr>
        <p:spPr>
          <a:xfrm>
            <a:off x="8182644" y="4005064"/>
            <a:ext cx="2786063" cy="121443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12</a:t>
            </a:r>
            <a:endParaRPr lang="ru-RU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Муниципальным программам</a:t>
            </a:r>
            <a:endParaRPr lang="ru-RU" sz="16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 rot="10800000" flipV="1">
            <a:off x="7737486" y="4357694"/>
            <a:ext cx="928694" cy="5000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308858" y="4857760"/>
            <a:ext cx="4330170" cy="1595576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TextBox 7"/>
          <p:cNvSpPr txBox="1"/>
          <p:nvPr/>
        </p:nvSpPr>
        <p:spPr>
          <a:xfrm>
            <a:off x="7308858" y="4869160"/>
            <a:ext cx="433017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27 731,1 тыс.руб. будет направлено на финансирование дорожного хозяйства, благоустройства и социальной сферы (образование, культура, социальная политика, физкультура, спорт)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5980" y="332656"/>
            <a:ext cx="9027939" cy="7361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400" b="1" dirty="0" smtClean="0"/>
              <a:t>Структура расходов бюджета</a:t>
            </a:r>
            <a:endParaRPr lang="ru-RU" sz="4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="" xmlns:p14="http://schemas.microsoft.com/office/powerpoint/2010/main" val="4044607799"/>
              </p:ext>
            </p:extLst>
          </p:nvPr>
        </p:nvGraphicFramePr>
        <p:xfrm>
          <a:off x="657930" y="1536967"/>
          <a:ext cx="6804634" cy="4901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Рисунок 12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="" xmlns:p14="http://schemas.microsoft.com/office/powerpoint/2010/main" val="3768777713"/>
              </p:ext>
            </p:extLst>
          </p:nvPr>
        </p:nvGraphicFramePr>
        <p:xfrm>
          <a:off x="7390556" y="1772816"/>
          <a:ext cx="4278965" cy="2924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2004" y="260648"/>
            <a:ext cx="8379867" cy="8081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dirty="0" smtClean="0"/>
              <a:t>Расходы бюджета</a:t>
            </a:r>
            <a:endParaRPr lang="ru-RU" sz="4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05780" y="1484784"/>
          <a:ext cx="11449271" cy="457465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824536"/>
                <a:gridCol w="1224136"/>
                <a:gridCol w="1368152"/>
                <a:gridCol w="1584176"/>
                <a:gridCol w="1296144"/>
                <a:gridCol w="1152127"/>
              </a:tblGrid>
              <a:tr h="4087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Наименование 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2020год  (факт)</a:t>
                      </a:r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2021год  (факт)</a:t>
                      </a:r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2022год  (прогноз)</a:t>
                      </a:r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2023год  (прогноз)</a:t>
                      </a:r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2024год  (прогноз)</a:t>
                      </a:r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62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tx2"/>
                          </a:solidFill>
                        </a:rPr>
                        <a:t>РАСХОДЫ БЮДЖЕТА - В С Е Г О, в тыс.руб.</a:t>
                      </a:r>
                      <a:endParaRPr lang="ru-RU" sz="1400" b="1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23 276,1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21 487,60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40 700,0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34 690,0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36 000,0</a:t>
                      </a:r>
                    </a:p>
                  </a:txBody>
                  <a:tcPr marL="0" marR="0" marT="0" marB="0" anchor="ctr"/>
                </a:tc>
              </a:tr>
              <a:tr h="2487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Общегосударственные вопросы /0100/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9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855,2</a:t>
                      </a:r>
                      <a:endParaRPr lang="ru-RU" sz="12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9 860,20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12 581,9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19 465,6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20 124,3</a:t>
                      </a:r>
                    </a:p>
                  </a:txBody>
                  <a:tcPr marL="0" marR="0" marT="0" marB="0" anchor="b"/>
                </a:tc>
              </a:tr>
              <a:tr h="301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Национальная безопасность и правоохранительная деятельность /0300/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14,1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14,8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16,6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17,3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18,0</a:t>
                      </a:r>
                    </a:p>
                  </a:txBody>
                  <a:tcPr marL="7620" marR="7620" marT="7620" marB="0" anchor="ctr"/>
                </a:tc>
              </a:tr>
              <a:tr h="301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Национальная экономика /0400/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2 </a:t>
                      </a: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514,0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3 226,50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3 512,2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3 653,6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3 800,0</a:t>
                      </a:r>
                    </a:p>
                  </a:txBody>
                  <a:tcPr marL="0" marR="0" marT="0" marB="0" anchor="ctr"/>
                </a:tc>
              </a:tr>
              <a:tr h="2209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Жилищно-коммунальное хозяйство /0500/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7 291,0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3 125,60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17 180,6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3 713,0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3 857,3</a:t>
                      </a:r>
                    </a:p>
                  </a:txBody>
                  <a:tcPr marL="0" marR="0" marT="0" marB="0" anchor="ctr"/>
                </a:tc>
              </a:tr>
              <a:tr h="301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Охрана окружающей среды /0600/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4,3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4,5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7,4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7,6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8,0</a:t>
                      </a:r>
                    </a:p>
                  </a:txBody>
                  <a:tcPr marL="0" marR="0" marT="0" marB="0" anchor="ctr"/>
                </a:tc>
              </a:tr>
              <a:tr h="2656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Образование /0700/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718,0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760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1 075,3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1 135,1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1 210,1</a:t>
                      </a:r>
                    </a:p>
                  </a:txBody>
                  <a:tcPr marL="0" marR="0" marT="0" marB="0" anchor="ctr"/>
                </a:tc>
              </a:tr>
              <a:tr h="353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Культура, кинематография /0800/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450,0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867,30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1 973,2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2 169,7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2 272,0</a:t>
                      </a:r>
                    </a:p>
                  </a:txBody>
                  <a:tcPr marL="0" marR="0" marT="0" marB="0" anchor="ctr"/>
                </a:tc>
              </a:tr>
              <a:tr h="265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Социальная политика /1000/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810,7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1016,8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1 024,5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1 065,9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1 109,6</a:t>
                      </a:r>
                    </a:p>
                  </a:txBody>
                  <a:tcPr marL="0" marR="0" marT="0" marB="0" anchor="ctr"/>
                </a:tc>
              </a:tr>
              <a:tr h="2793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Физическая </a:t>
                      </a:r>
                      <a:r>
                        <a:rPr lang="ru-RU" sz="1100" kern="1200" baseline="0" dirty="0" smtClean="0"/>
                        <a:t>культура</a:t>
                      </a:r>
                      <a:r>
                        <a:rPr lang="ru-RU" sz="1200" kern="1200" baseline="0" dirty="0" smtClean="0"/>
                        <a:t> и спорт /1100/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1478,1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2 476,70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3 174,3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3 301,6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3 433,5</a:t>
                      </a:r>
                    </a:p>
                  </a:txBody>
                  <a:tcPr marL="0" marR="0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Средства массовой информации /1200/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140,6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135,2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154,0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160,6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167,2</a:t>
                      </a:r>
                    </a:p>
                  </a:txBody>
                  <a:tcPr marL="0" marR="0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01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4052" y="332656"/>
            <a:ext cx="7011715" cy="7361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Расходы на образование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773932" y="1484784"/>
            <a:ext cx="8858250" cy="729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/>
              <a:t>Основные направления расходов в области образования:</a:t>
            </a:r>
            <a:endParaRPr lang="ru-RU" sz="2400" dirty="0"/>
          </a:p>
        </p:txBody>
      </p:sp>
      <p:sp>
        <p:nvSpPr>
          <p:cNvPr id="36876" name="Прямоугольник 12"/>
          <p:cNvSpPr>
            <a:spLocks noChangeArrowheads="1"/>
          </p:cNvSpPr>
          <p:nvPr/>
        </p:nvSpPr>
        <p:spPr bwMode="auto">
          <a:xfrm>
            <a:off x="261764" y="4077072"/>
            <a:ext cx="21602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Euphemia" pitchFamily="34" charset="0"/>
              </a:rPr>
              <a:t>Посещение театров, музеев, экскурсий</a:t>
            </a:r>
            <a:endParaRPr lang="ru-RU" sz="1600" dirty="0">
              <a:latin typeface="Euphemia" pitchFamily="34" charset="0"/>
            </a:endParaRPr>
          </a:p>
        </p:txBody>
      </p:sp>
      <p:sp>
        <p:nvSpPr>
          <p:cNvPr id="36877" name="Прямоугольник 13"/>
          <p:cNvSpPr>
            <a:spLocks noChangeArrowheads="1"/>
          </p:cNvSpPr>
          <p:nvPr/>
        </p:nvSpPr>
        <p:spPr bwMode="auto">
          <a:xfrm>
            <a:off x="5302324" y="4293096"/>
            <a:ext cx="27363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Euphemia" pitchFamily="34" charset="0"/>
              </a:rPr>
              <a:t>Занятия игры на гитаре</a:t>
            </a:r>
            <a:endParaRPr lang="ru-RU" sz="1600" dirty="0">
              <a:latin typeface="Euphemia" pitchFamily="34" charset="0"/>
            </a:endParaRPr>
          </a:p>
        </p:txBody>
      </p:sp>
      <p:sp>
        <p:nvSpPr>
          <p:cNvPr id="36878" name="Прямоугольник 14"/>
          <p:cNvSpPr>
            <a:spLocks noChangeArrowheads="1"/>
          </p:cNvSpPr>
          <p:nvPr/>
        </p:nvSpPr>
        <p:spPr bwMode="auto">
          <a:xfrm>
            <a:off x="8974732" y="4365104"/>
            <a:ext cx="2808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Euphemia" pitchFamily="34" charset="0"/>
              </a:rPr>
              <a:t>Военно-патриотическое воспитание</a:t>
            </a:r>
            <a:endParaRPr lang="ru-RU" sz="1600" dirty="0">
              <a:latin typeface="Euphemia" pitchFamily="34" charset="0"/>
            </a:endParaRPr>
          </a:p>
        </p:txBody>
      </p:sp>
      <p:pic>
        <p:nvPicPr>
          <p:cNvPr id="17" name="Рисунок 16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5"/>
          <p:cNvSpPr>
            <a:spLocks noChangeArrowheads="1"/>
          </p:cNvSpPr>
          <p:nvPr/>
        </p:nvSpPr>
        <p:spPr bwMode="auto">
          <a:xfrm>
            <a:off x="4150196" y="4653136"/>
            <a:ext cx="36004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Euphemia" pitchFamily="34" charset="0"/>
              </a:rPr>
              <a:t>Занятия по детскому творчеству </a:t>
            </a:r>
            <a:endParaRPr lang="ru-RU" sz="1600" dirty="0">
              <a:latin typeface="Euphemia" pitchFamily="34" charset="0"/>
            </a:endParaRPr>
          </a:p>
        </p:txBody>
      </p:sp>
      <p:pic>
        <p:nvPicPr>
          <p:cNvPr id="3074" name="Picture 2" descr="C:\Users\Нина\Desktop\ФОТО дл ябюджета\IMG-20191228-WA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8508" y="2276872"/>
            <a:ext cx="5024128" cy="1840728"/>
          </a:xfrm>
          <a:prstGeom prst="rect">
            <a:avLst/>
          </a:prstGeom>
          <a:noFill/>
        </p:spPr>
      </p:pic>
      <p:pic>
        <p:nvPicPr>
          <p:cNvPr id="1037" name="Picture 13" descr="https://lensoveta.ru/files/afisha_img_big/5304_15816356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756" y="4941168"/>
            <a:ext cx="2232248" cy="1570149"/>
          </a:xfrm>
          <a:prstGeom prst="rect">
            <a:avLst/>
          </a:prstGeom>
          <a:noFill/>
        </p:spPr>
      </p:pic>
      <p:pic>
        <p:nvPicPr>
          <p:cNvPr id="1039" name="Picture 15" descr="https://upload.wikimedia.org/wikipedia/commons/3/31/3599._%D0%9F%D0%B0%D0%B2%D0%BB%D0%BE%D0%B2%D1%81%D0%BA._%D0%9C%D0%B5%D0%BC%D0%BE%D1%80%D0%B8%D0%B0%D0%BB_%22%D0%A1%D0%BA%D0%BE%D1%80%D0%B1%D1%8F%D1%89%D0%B0%D1%8F%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10836" y="5065478"/>
            <a:ext cx="2277989" cy="1679549"/>
          </a:xfrm>
          <a:prstGeom prst="rect">
            <a:avLst/>
          </a:prstGeom>
          <a:noFill/>
        </p:spPr>
      </p:pic>
      <p:sp>
        <p:nvSpPr>
          <p:cNvPr id="1041" name="AutoShape 17" descr="https://apf.mail.ru/cgi-bin/readmsg?id=16426809551399165325;0;1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https://apf.mail.ru/cgi-bin/readmsg?id=16426809551399165325;0;1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 descr="C:\Users\Нина\AppData\Local\Temp\15-14-42-3N3JgRrESX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82244" y="5157192"/>
            <a:ext cx="2088232" cy="1566174"/>
          </a:xfrm>
          <a:prstGeom prst="rect">
            <a:avLst/>
          </a:prstGeom>
          <a:noFill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42685" y="5079504"/>
            <a:ext cx="1080120" cy="163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 descr="C:\Users\Нина\Documents\2021\МК\ТЕАТР Светлица_экскурсии\Морские приключения_17.07\readmsg.jpg"/>
          <p:cNvPicPr>
            <a:picLocks noChangeAspect="1" noChangeArrowheads="1"/>
          </p:cNvPicPr>
          <p:nvPr/>
        </p:nvPicPr>
        <p:blipFill>
          <a:blip r:embed="rId10" cstate="print"/>
          <a:srcRect l="5556" r="22222"/>
          <a:stretch>
            <a:fillRect/>
          </a:stretch>
        </p:blipFill>
        <p:spPr bwMode="auto">
          <a:xfrm>
            <a:off x="405780" y="2348880"/>
            <a:ext cx="1872208" cy="1440160"/>
          </a:xfrm>
          <a:prstGeom prst="rect">
            <a:avLst/>
          </a:prstGeom>
          <a:noFill/>
        </p:spPr>
      </p:pic>
      <p:pic>
        <p:nvPicPr>
          <p:cNvPr id="34" name="Picture 4" descr="C:\Users\Нина\Documents\2021\МК\ТЕАТР Светлица_экскурсии\Морские приключения_17.07\readmsg-1.jpg"/>
          <p:cNvPicPr>
            <a:picLocks noChangeAspect="1" noChangeArrowheads="1"/>
          </p:cNvPicPr>
          <p:nvPr/>
        </p:nvPicPr>
        <p:blipFill>
          <a:blip r:embed="rId11" cstate="print"/>
          <a:srcRect t="18103" b="9485"/>
          <a:stretch>
            <a:fillRect/>
          </a:stretch>
        </p:blipFill>
        <p:spPr bwMode="auto">
          <a:xfrm>
            <a:off x="2422004" y="3140968"/>
            <a:ext cx="1350150" cy="1800200"/>
          </a:xfrm>
          <a:prstGeom prst="rect">
            <a:avLst/>
          </a:prstGeom>
          <a:noFill/>
        </p:spPr>
      </p:pic>
      <p:sp>
        <p:nvSpPr>
          <p:cNvPr id="33794" name="AutoShape 2" descr="https://apf.mail.ru/cgi-bin/readmsg?id=16427075551654038900;0;10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18" name="AutoShape 2" descr="https://apf.mail.ru/cgi-bin/readmsg?id=16427075551654038900;0;6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apf.mail.ru/cgi-bin/readmsg?id=16427075551654038900;0;6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apf.mail.ru/cgi-bin/readmsg?id=16427075551654038900;0;6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3" name="Picture 7" descr="C:\Users\Нина\Documents\2022\ТФУ\фото\163352455280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74332" y="2348880"/>
            <a:ext cx="1383618" cy="1844824"/>
          </a:xfrm>
          <a:prstGeom prst="rect">
            <a:avLst/>
          </a:prstGeom>
          <a:noFill/>
        </p:spPr>
      </p:pic>
      <p:pic>
        <p:nvPicPr>
          <p:cNvPr id="34824" name="Picture 8" descr="C:\Users\Нина\AppData\Local\Temp\12-22-50-nY6ofnT2TxI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42484" y="5373216"/>
            <a:ext cx="1787691" cy="1340768"/>
          </a:xfrm>
          <a:prstGeom prst="rect">
            <a:avLst/>
          </a:prstGeom>
          <a:noFill/>
        </p:spPr>
      </p:pic>
      <p:pic>
        <p:nvPicPr>
          <p:cNvPr id="34825" name="Picture 9" descr="C:\Users\Нина\AppData\Local\Temp\12-20-12-5cqsR47wWYc.jpg"/>
          <p:cNvPicPr>
            <a:picLocks noChangeAspect="1" noChangeArrowheads="1"/>
          </p:cNvPicPr>
          <p:nvPr/>
        </p:nvPicPr>
        <p:blipFill>
          <a:blip r:embed="rId14" cstate="print"/>
          <a:srcRect t="19550" r="11413"/>
          <a:stretch>
            <a:fillRect/>
          </a:stretch>
        </p:blipFill>
        <p:spPr bwMode="auto">
          <a:xfrm>
            <a:off x="2494012" y="5373216"/>
            <a:ext cx="1944216" cy="1324218"/>
          </a:xfrm>
          <a:prstGeom prst="rect">
            <a:avLst/>
          </a:prstGeom>
          <a:noFill/>
        </p:spPr>
      </p:pic>
      <p:sp>
        <p:nvSpPr>
          <p:cNvPr id="3" name="AutoShape 2" descr="https://apf.mail.ru/cgi-bin/readmsg?id=16427075551654038900;0;4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3" descr="C:\Users\Нина\Documents\2022\ТФУ\фото\1633524552838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62164" y="2348880"/>
            <a:ext cx="1368152" cy="182420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3932" y="332656"/>
            <a:ext cx="9964043" cy="8801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Структура расходов на образование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93812" y="5733256"/>
            <a:ext cx="10715625" cy="714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Объем расходов в расчете на 1 жителя </a:t>
            </a:r>
            <a:r>
              <a:rPr lang="ru-RU" sz="2000" dirty="0" smtClean="0"/>
              <a:t>муниципального образования посёлок Тярлево до 35 лет (500 чел.) в 2022 году составит 1,7 тыс.руб.</a:t>
            </a:r>
            <a:endParaRPr lang="ru-RU" sz="2000" dirty="0"/>
          </a:p>
        </p:txBody>
      </p:sp>
      <p:graphicFrame>
        <p:nvGraphicFramePr>
          <p:cNvPr id="15" name="Схема 14"/>
          <p:cNvGraphicFramePr/>
          <p:nvPr/>
        </p:nvGraphicFramePr>
        <p:xfrm>
          <a:off x="1665288" y="2143125"/>
          <a:ext cx="9037636" cy="3071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" name="Рисунок 21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3932" y="332656"/>
            <a:ext cx="10072687" cy="7361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Расходы на культуру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989956" y="1340768"/>
            <a:ext cx="9132590" cy="288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Оказание услуг в сфере </a:t>
            </a:r>
            <a:r>
              <a:rPr lang="ru-RU" sz="2000" b="1" dirty="0" smtClean="0"/>
              <a:t>культуры:</a:t>
            </a:r>
            <a:endParaRPr lang="ru-RU" sz="2000" dirty="0"/>
          </a:p>
        </p:txBody>
      </p:sp>
      <p:sp>
        <p:nvSpPr>
          <p:cNvPr id="41993" name="AutoShape 6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1994" name="AutoShape 8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1700808"/>
            <a:ext cx="4248472" cy="840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dirty="0" smtClean="0">
                <a:solidFill>
                  <a:schemeClr val="bg1"/>
                </a:solidFill>
              </a:rPr>
              <a:t>В рамках досуговых мероприятий организуются  экскурсии, поездки в театры, музеи.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86700" y="1844824"/>
            <a:ext cx="2786062" cy="10895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bg1"/>
                </a:solidFill>
              </a:rPr>
              <a:t>Организованы занятия по ландшафтному дизайну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34172" y="4581128"/>
            <a:ext cx="7908454" cy="432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Объем расходов </a:t>
            </a:r>
            <a:r>
              <a:rPr lang="ru-RU" sz="2000" dirty="0" smtClean="0"/>
              <a:t>на культуру в тыс</a:t>
            </a:r>
            <a:r>
              <a:rPr lang="ru-RU" sz="2000" b="1" dirty="0" smtClean="0"/>
              <a:t>.</a:t>
            </a:r>
            <a:r>
              <a:rPr lang="ru-RU" sz="2000" dirty="0" smtClean="0"/>
              <a:t> руб</a:t>
            </a:r>
            <a:r>
              <a:rPr lang="ru-RU" sz="2000" b="1" dirty="0" smtClean="0"/>
              <a:t>. 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341884" y="6309320"/>
            <a:ext cx="10572750" cy="357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Объем расходов </a:t>
            </a:r>
            <a:r>
              <a:rPr lang="ru-RU" sz="1600" dirty="0" smtClean="0"/>
              <a:t>на культуру в </a:t>
            </a:r>
            <a:r>
              <a:rPr lang="ru-RU" sz="1600" dirty="0"/>
              <a:t>расчете на 1 жителя </a:t>
            </a:r>
            <a:r>
              <a:rPr lang="ru-RU" sz="1600" dirty="0" smtClean="0"/>
              <a:t>МО в 2022 году составит 1,5 тыс</a:t>
            </a:r>
            <a:r>
              <a:rPr lang="ru-RU" sz="1600" dirty="0"/>
              <a:t>. руб. 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2061964" y="5085184"/>
          <a:ext cx="9361043" cy="889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52328"/>
                <a:gridCol w="1281743"/>
                <a:gridCol w="1281743"/>
                <a:gridCol w="1281743"/>
                <a:gridCol w="1281743"/>
                <a:gridCol w="128174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Подраздел /0801/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2020</a:t>
                      </a:r>
                      <a:r>
                        <a:rPr lang="ru-RU" sz="1400" baseline="0" dirty="0" smtClean="0"/>
                        <a:t> год (факт)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2021</a:t>
                      </a:r>
                      <a:r>
                        <a:rPr lang="ru-RU" sz="1400" baseline="0" dirty="0" smtClean="0"/>
                        <a:t>год (факт)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2022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2023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2024</a:t>
                      </a:r>
                      <a:r>
                        <a:rPr lang="ru-RU" sz="1400" baseline="0" dirty="0" smtClean="0"/>
                        <a:t> год (прогноз)</a:t>
                      </a:r>
                      <a:endParaRPr lang="ru-RU" sz="14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Культура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450,0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867,3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2032,2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2169,7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2272,0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22" name="Рисунок 21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4654252" y="1772816"/>
            <a:ext cx="3384376" cy="5909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bg1"/>
                </a:solidFill>
              </a:rPr>
              <a:t>Организация и проведение праздничных мероприятий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0721" name="Picture 1" descr="C:\Users\Нина\Documents\2021\ГПХ\ланд.дизайн\фото\IMG_19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62764" y="2996952"/>
            <a:ext cx="2088232" cy="1392155"/>
          </a:xfrm>
          <a:prstGeom prst="rect">
            <a:avLst/>
          </a:prstGeom>
          <a:noFill/>
        </p:spPr>
      </p:pic>
      <p:pic>
        <p:nvPicPr>
          <p:cNvPr id="30722" name="Picture 2" descr="C:\Users\Нина\Documents\2021\МК\КОННЕКТ_праздники\фото\IMG_07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6420" y="3501008"/>
            <a:ext cx="1902258" cy="1052736"/>
          </a:xfrm>
          <a:prstGeom prst="rect">
            <a:avLst/>
          </a:prstGeom>
          <a:noFill/>
        </p:spPr>
      </p:pic>
      <p:pic>
        <p:nvPicPr>
          <p:cNvPr id="30723" name="Picture 3" descr="C:\Users\Нина\Documents\2021\МК\КОННЕКТ_праздники\фото\IMG_11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8348" y="2420888"/>
            <a:ext cx="1656184" cy="997850"/>
          </a:xfrm>
          <a:prstGeom prst="rect">
            <a:avLst/>
          </a:prstGeom>
          <a:noFill/>
        </p:spPr>
      </p:pic>
      <p:pic>
        <p:nvPicPr>
          <p:cNvPr id="30725" name="Picture 5" descr="Кронштадт.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5980" y="3933056"/>
            <a:ext cx="1646535" cy="1094260"/>
          </a:xfrm>
          <a:prstGeom prst="rect">
            <a:avLst/>
          </a:prstGeom>
          <a:noFill/>
        </p:spPr>
      </p:pic>
      <p:pic>
        <p:nvPicPr>
          <p:cNvPr id="30727" name="Picture 7" descr="Иверский монастырь, Валдай. 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9756" y="2564904"/>
            <a:ext cx="1620179" cy="1080120"/>
          </a:xfrm>
          <a:prstGeom prst="rect">
            <a:avLst/>
          </a:prstGeom>
          <a:noFill/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34572" y="2492896"/>
            <a:ext cx="1440160" cy="93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" descr="https://content-23.foto.my.mail.ru/community/spb.sobaka.ru/_groupsphoto/h-211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61964" y="2564904"/>
            <a:ext cx="1834381" cy="1222921"/>
          </a:xfrm>
          <a:prstGeom prst="rect">
            <a:avLst/>
          </a:prstGeom>
          <a:noFill/>
        </p:spPr>
      </p:pic>
      <p:pic>
        <p:nvPicPr>
          <p:cNvPr id="32" name="Picture 7" descr="http://visit-petersburg.ru/media/uploads/album/70/album_cove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9756" y="3861048"/>
            <a:ext cx="1728191" cy="1152127"/>
          </a:xfrm>
          <a:prstGeom prst="rect">
            <a:avLst/>
          </a:prstGeom>
          <a:noFill/>
        </p:spPr>
      </p:pic>
      <p:pic>
        <p:nvPicPr>
          <p:cNvPr id="25" name="Picture 3" descr="C:\Users\Нина\Documents\2021\МК\ТЕАТР Светлица_экскурсии\Валдай_11.09\фото\image5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3772" y="5085184"/>
            <a:ext cx="1512168" cy="1134126"/>
          </a:xfrm>
          <a:prstGeom prst="rect">
            <a:avLst/>
          </a:prstGeom>
          <a:noFill/>
        </p:spPr>
      </p:pic>
      <p:pic>
        <p:nvPicPr>
          <p:cNvPr id="26" name="Picture 2" descr="C:\Users\Нина\Documents\2021\МК\ТЕАТР Светлица_экскурсии\Валдай_11.09\фото\image3.jpe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78188" y="2852936"/>
            <a:ext cx="1224136" cy="15420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Расходы на культуру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4" name="AutoShape 6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3015" name="AutoShape 8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22288" y="1643063"/>
            <a:ext cx="1114425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Основные направления расходов в области культуры:</a:t>
            </a:r>
            <a:endParaRPr lang="ru-RU" sz="2400" dirty="0"/>
          </a:p>
        </p:txBody>
      </p:sp>
      <p:graphicFrame>
        <p:nvGraphicFramePr>
          <p:cNvPr id="22" name="Схема 21"/>
          <p:cNvGraphicFramePr/>
          <p:nvPr/>
        </p:nvGraphicFramePr>
        <p:xfrm>
          <a:off x="522248" y="2285992"/>
          <a:ext cx="11144328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8" name="Picture 14" descr="https://static.tildacdn.com/tild3963-3631-4835-b765-643365386335/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98868" y="3501008"/>
            <a:ext cx="1842288" cy="1224902"/>
          </a:xfrm>
          <a:prstGeom prst="rect">
            <a:avLst/>
          </a:prstGeom>
          <a:noFill/>
        </p:spPr>
      </p:pic>
      <p:pic>
        <p:nvPicPr>
          <p:cNvPr id="8" name="Picture 7" descr="C:\Users\Нина\Documents\2021\ТФУ\ФОТО дл ябюджета\спорт\WDpvYBd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2524" y="3789040"/>
            <a:ext cx="1376709" cy="963038"/>
          </a:xfrm>
          <a:prstGeom prst="rect">
            <a:avLst/>
          </a:prstGeom>
          <a:noFill/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38228" y="2132856"/>
            <a:ext cx="99521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90356" y="3717032"/>
            <a:ext cx="1368152" cy="109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Users\Нина\Documents\2021\ТФУ\ФОТО дл ябюджета\спорт\фото\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78388" y="1988840"/>
            <a:ext cx="2232248" cy="162786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7908" y="332656"/>
            <a:ext cx="10072687" cy="7361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физическую культуру и спорт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22288" y="1628800"/>
            <a:ext cx="11144250" cy="357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Основные направления расходов в области физической культуры и спорта: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97868" y="2420888"/>
            <a:ext cx="324036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Проведение </a:t>
            </a:r>
            <a:r>
              <a:rPr lang="ru-RU" sz="1600" b="1" dirty="0" smtClean="0">
                <a:solidFill>
                  <a:schemeClr val="bg1"/>
                </a:solidFill>
              </a:rPr>
              <a:t>массовых физкультурно-спортивных  мероприятий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14492" y="3140968"/>
            <a:ext cx="4032448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Организация занятий: на тренажерах, балетом, йогой, футболом, карате, ушу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1804" y="4800005"/>
            <a:ext cx="11161240" cy="357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Объем расходов </a:t>
            </a:r>
            <a:r>
              <a:rPr lang="ru-RU" sz="2000" dirty="0" smtClean="0"/>
              <a:t>на физическую культуру и спорт </a:t>
            </a:r>
            <a:r>
              <a:rPr lang="ru-RU" sz="2000" smtClean="0"/>
              <a:t>в  </a:t>
            </a:r>
            <a:r>
              <a:rPr lang="ru-RU" sz="2000" dirty="0" smtClean="0"/>
              <a:t>тыс</a:t>
            </a:r>
            <a:r>
              <a:rPr lang="ru-RU" sz="2000" b="1" dirty="0" smtClean="0"/>
              <a:t>.</a:t>
            </a:r>
            <a:r>
              <a:rPr lang="ru-RU" sz="2000" dirty="0" smtClean="0"/>
              <a:t> руб</a:t>
            </a:r>
            <a:r>
              <a:rPr lang="ru-RU" sz="2000" b="1" dirty="0" smtClean="0"/>
              <a:t>. 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65820" y="6309320"/>
            <a:ext cx="11004798" cy="357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Объем расходов </a:t>
            </a:r>
            <a:r>
              <a:rPr lang="ru-RU" sz="1600" dirty="0" smtClean="0"/>
              <a:t>в </a:t>
            </a:r>
            <a:r>
              <a:rPr lang="ru-RU" sz="1600" dirty="0"/>
              <a:t>расчете на 1 жителя </a:t>
            </a:r>
            <a:r>
              <a:rPr lang="ru-RU" sz="1600" dirty="0" smtClean="0"/>
              <a:t>МО в 2022 году составит 2,4 тыс</a:t>
            </a:r>
            <a:r>
              <a:rPr lang="ru-RU" sz="1600" dirty="0"/>
              <a:t>. руб. 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269876" y="5301208"/>
          <a:ext cx="9361043" cy="889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52328"/>
                <a:gridCol w="1281743"/>
                <a:gridCol w="1281743"/>
                <a:gridCol w="1281743"/>
                <a:gridCol w="1281743"/>
                <a:gridCol w="128174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Подраздел /1102/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2020</a:t>
                      </a:r>
                      <a:r>
                        <a:rPr lang="ru-RU" sz="1400" baseline="0" dirty="0" smtClean="0"/>
                        <a:t> год (факт)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2021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2022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2023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2024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Физическая культура 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1478,1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2476,7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3174,3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3301,6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3433,5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7" name="Рисунок 16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33806" name="AutoShape 14" descr="https://apf.mail.ru/cgi-bin/readmsg/IMG_6705-28-11-17-12-52.JPG?id=15118195620000000386%3B0%3B6&amp;x-email=tyarlevo-spb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08" name="AutoShape 16" descr="https://apf.mail.ru/cgi-bin/readmsg/IMG_6705-28-11-17-12-52.JPG?id=15118195620000000386%3B0%3B6&amp;x-email=tyarlevo-spb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98668" y="2132856"/>
            <a:ext cx="151216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http://mo-tyarlevo.ru/wp-content/uploads/Moya-gruppa-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270876" y="2132856"/>
            <a:ext cx="1530188" cy="1080120"/>
          </a:xfrm>
          <a:prstGeom prst="rect">
            <a:avLst/>
          </a:prstGeom>
          <a:noFill/>
        </p:spPr>
      </p:pic>
      <p:sp>
        <p:nvSpPr>
          <p:cNvPr id="5" name="AutoShape 4" descr="https://thumb.tildacdn.com/tild6463-3233-4466-a366-326637343962/-/format/webp/ZTg616zgVV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Нина\Documents\2021\ТФУ\ФОТО дл ябюджета\спорт\vjjWp3QY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830716" y="4005064"/>
            <a:ext cx="959569" cy="720080"/>
          </a:xfrm>
          <a:prstGeom prst="rect">
            <a:avLst/>
          </a:prstGeom>
          <a:noFill/>
        </p:spPr>
      </p:pic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13" cstate="print"/>
          <a:srcRect t="8349" b="16508"/>
          <a:stretch>
            <a:fillRect/>
          </a:stretch>
        </p:blipFill>
        <p:spPr bwMode="auto">
          <a:xfrm>
            <a:off x="0" y="1988840"/>
            <a:ext cx="126987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74132" y="3573016"/>
            <a:ext cx="1944215" cy="1056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15" cstate="print"/>
          <a:srcRect t="11210"/>
          <a:stretch>
            <a:fillRect/>
          </a:stretch>
        </p:blipFill>
        <p:spPr bwMode="auto">
          <a:xfrm>
            <a:off x="0" y="3501008"/>
            <a:ext cx="1584176" cy="114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16" cstate="print"/>
          <a:srcRect l="9800" t="754" r="3937"/>
          <a:stretch>
            <a:fillRect/>
          </a:stretch>
        </p:blipFill>
        <p:spPr bwMode="auto">
          <a:xfrm>
            <a:off x="1629916" y="3573016"/>
            <a:ext cx="17281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AutoShape 10" descr="https://thumb.tildacdn.com/tild6531-3865-4135-a433-666437663365/-/format/webp/balet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6" name="AutoShape 12" descr="https://thumb.tildacdn.com/tild6531-3865-4135-a433-666437663365/-/format/webp/balet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1924" y="332656"/>
            <a:ext cx="10072687" cy="6641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национальную экономику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981844" y="1700808"/>
            <a:ext cx="7704856" cy="1440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/>
              <a:t>3512,0 тыс. руб. на финансирование направлений</a:t>
            </a:r>
          </a:p>
          <a:p>
            <a:pPr algn="ctr">
              <a:defRPr/>
            </a:pPr>
            <a:r>
              <a:rPr lang="ru-RU" sz="2000" dirty="0" smtClean="0"/>
              <a:t>национальной экономики в 2022 году</a:t>
            </a:r>
            <a:endParaRPr lang="ru-RU" sz="2000" dirty="0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909836" y="3468236"/>
          <a:ext cx="10297147" cy="185165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449197"/>
                <a:gridCol w="1169590"/>
                <a:gridCol w="1169590"/>
                <a:gridCol w="1169590"/>
                <a:gridCol w="1169590"/>
                <a:gridCol w="1169590"/>
              </a:tblGrid>
              <a:tr h="5893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Подраздел /0400/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2020</a:t>
                      </a:r>
                      <a:r>
                        <a:rPr lang="ru-RU" sz="1200" baseline="0" dirty="0" smtClean="0"/>
                        <a:t> год (факт, </a:t>
                      </a:r>
                      <a:r>
                        <a:rPr lang="ru-RU" sz="1200" dirty="0" smtClean="0"/>
                        <a:t>тыс.руб.)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2021</a:t>
                      </a:r>
                      <a:r>
                        <a:rPr lang="ru-RU" sz="1200" baseline="0" dirty="0" smtClean="0"/>
                        <a:t> год (факт</a:t>
                      </a:r>
                      <a:r>
                        <a:rPr lang="ru-RU" sz="1200" dirty="0" smtClean="0"/>
                        <a:t> тыс.руб.)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2022</a:t>
                      </a:r>
                      <a:r>
                        <a:rPr lang="ru-RU" sz="1200" baseline="0" dirty="0" smtClean="0"/>
                        <a:t> год (прогноз</a:t>
                      </a:r>
                      <a:r>
                        <a:rPr lang="ru-RU" sz="1200" dirty="0" smtClean="0"/>
                        <a:t>, тыс.руб.)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2023</a:t>
                      </a:r>
                      <a:r>
                        <a:rPr lang="ru-RU" sz="1200" baseline="0" dirty="0" smtClean="0"/>
                        <a:t> год (прогноз</a:t>
                      </a:r>
                      <a:r>
                        <a:rPr lang="ru-RU" sz="1200" dirty="0" smtClean="0"/>
                        <a:t>, тыс.руб.)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2024</a:t>
                      </a:r>
                      <a:r>
                        <a:rPr lang="ru-RU" sz="1200" baseline="0" dirty="0" smtClean="0"/>
                        <a:t> год (прогноз</a:t>
                      </a:r>
                      <a:r>
                        <a:rPr lang="ru-RU" sz="1200" dirty="0" smtClean="0"/>
                        <a:t>, тыс.руб.)</a:t>
                      </a:r>
                    </a:p>
                  </a:txBody>
                  <a:tcPr anchor="ctr"/>
                </a:tc>
              </a:tr>
              <a:tr h="3467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Общеэкономические вопросы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284,5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144,1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204,1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212,5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221,2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3467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Дорожное хозяйство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2 227,8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3080,6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3303,2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3436,0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3573,5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3467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Другие вопросы в области национальной экономики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12642" name="Picture 2" descr="Картинки по запросу национальная экономика росс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4732" y="1752243"/>
            <a:ext cx="2113279" cy="1388726"/>
          </a:xfrm>
          <a:prstGeom prst="rect">
            <a:avLst/>
          </a:prstGeom>
          <a:noFill/>
        </p:spPr>
      </p:pic>
      <p:pic>
        <p:nvPicPr>
          <p:cNvPr id="10" name="Рисунок 9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Нина\AppData\Local\Temp\Rar$DIa7740.28025\20220121_123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764" y="2852936"/>
            <a:ext cx="1172546" cy="1820818"/>
          </a:xfrm>
          <a:prstGeom prst="rect">
            <a:avLst/>
          </a:prstGeom>
          <a:noFill/>
        </p:spPr>
      </p:pic>
      <p:pic>
        <p:nvPicPr>
          <p:cNvPr id="93187" name="Picture 3" descr="C:\Users\Нина\AppData\Local\Temp\Rar$DIa7740.31035\IMG-20220121-WA0008.jpg"/>
          <p:cNvPicPr>
            <a:picLocks noChangeAspect="1" noChangeArrowheads="1"/>
          </p:cNvPicPr>
          <p:nvPr/>
        </p:nvPicPr>
        <p:blipFill>
          <a:blip r:embed="rId5" cstate="print"/>
          <a:srcRect l="5263" t="11565"/>
          <a:stretch>
            <a:fillRect/>
          </a:stretch>
        </p:blipFill>
        <p:spPr bwMode="auto">
          <a:xfrm>
            <a:off x="2710036" y="1628800"/>
            <a:ext cx="1440160" cy="183551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9600" y="142875"/>
            <a:ext cx="9858375" cy="9985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/>
            <a:r>
              <a:rPr lang="ru-RU" sz="2400" b="1" dirty="0" smtClean="0"/>
              <a:t>Депутаты муниципального совета внутригородского муниципального образования Санкт-Петербурга шестого созыва</a:t>
            </a:r>
            <a:endParaRPr lang="ru-RU" sz="2400" b="1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Tqrlevo_var16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88" name="Picture 4" descr="C:\Users\Нина\AppData\Local\Temp\Rar$DIa7740.36907\IMG-20220121-WA0009.jpg"/>
          <p:cNvPicPr>
            <a:picLocks noChangeAspect="1" noChangeArrowheads="1"/>
          </p:cNvPicPr>
          <p:nvPr/>
        </p:nvPicPr>
        <p:blipFill>
          <a:blip r:embed="rId7" cstate="print"/>
          <a:srcRect l="4013" t="15736" r="7711"/>
          <a:stretch>
            <a:fillRect/>
          </a:stretch>
        </p:blipFill>
        <p:spPr bwMode="auto">
          <a:xfrm>
            <a:off x="5518348" y="1556792"/>
            <a:ext cx="1584176" cy="1830359"/>
          </a:xfrm>
          <a:prstGeom prst="rect">
            <a:avLst/>
          </a:prstGeom>
          <a:noFill/>
        </p:spPr>
      </p:pic>
      <p:pic>
        <p:nvPicPr>
          <p:cNvPr id="93189" name="Picture 5" descr="C:\Users\Нина\AppData\Local\Temp\Rar$DIa7740.41363\IMG-20220121-WA00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10636" y="1556792"/>
            <a:ext cx="1512168" cy="2012033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17748" y="4869160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Нугаева Эльмира Рифовна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10036" y="3573016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Шалякина Анна Евгеньевна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46340" y="3501008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Виноградова Татьяна Вячеславовна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750596" y="3573016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Объездчиков Александр Сергеевич</a:t>
            </a:r>
          </a:p>
        </p:txBody>
      </p:sp>
      <p:pic>
        <p:nvPicPr>
          <p:cNvPr id="93190" name="Picture 6" descr="C:\Users\Нина\AppData\Local\Temp\IMG-20220121-WA0013.jpg"/>
          <p:cNvPicPr>
            <a:picLocks noChangeAspect="1" noChangeArrowheads="1"/>
          </p:cNvPicPr>
          <p:nvPr/>
        </p:nvPicPr>
        <p:blipFill>
          <a:blip r:embed="rId9" cstate="print"/>
          <a:srcRect t="7792" r="6493"/>
          <a:stretch>
            <a:fillRect/>
          </a:stretch>
        </p:blipFill>
        <p:spPr bwMode="auto">
          <a:xfrm>
            <a:off x="10270876" y="2996952"/>
            <a:ext cx="1296144" cy="1704189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9910836" y="4941168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Пескова Елена Вениаминовна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822604" y="6309320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Дмитриева Елена Владимировна</a:t>
            </a:r>
          </a:p>
        </p:txBody>
      </p:sp>
      <p:pic>
        <p:nvPicPr>
          <p:cNvPr id="93191" name="Picture 7" descr="C:\Users\Нина\AppData\Local\Temp\IMG-20220121-WA0014.jpg"/>
          <p:cNvPicPr>
            <a:picLocks noChangeAspect="1" noChangeArrowheads="1"/>
          </p:cNvPicPr>
          <p:nvPr/>
        </p:nvPicPr>
        <p:blipFill>
          <a:blip r:embed="rId10" cstate="print"/>
          <a:srcRect l="9701" t="1701" r="8089" b="34250"/>
          <a:stretch>
            <a:fillRect/>
          </a:stretch>
        </p:blipFill>
        <p:spPr bwMode="auto">
          <a:xfrm>
            <a:off x="7966620" y="4581128"/>
            <a:ext cx="1438980" cy="1721133"/>
          </a:xfrm>
          <a:prstGeom prst="rect">
            <a:avLst/>
          </a:prstGeom>
          <a:noFill/>
        </p:spPr>
      </p:pic>
      <p:pic>
        <p:nvPicPr>
          <p:cNvPr id="93192" name="Picture 8" descr="C:\Users\Нина\AppData\Local\Temp\IMG-20220121-WA0015.jpg"/>
          <p:cNvPicPr>
            <a:picLocks noChangeAspect="1" noChangeArrowheads="1"/>
          </p:cNvPicPr>
          <p:nvPr/>
        </p:nvPicPr>
        <p:blipFill>
          <a:blip r:embed="rId11" cstate="print"/>
          <a:srcRect t="16400" r="3343"/>
          <a:stretch>
            <a:fillRect/>
          </a:stretch>
        </p:blipFill>
        <p:spPr bwMode="auto">
          <a:xfrm>
            <a:off x="4654252" y="4581128"/>
            <a:ext cx="2016054" cy="184482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4438228" y="6453336"/>
            <a:ext cx="2736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Еремеев Михаил Павлович</a:t>
            </a:r>
          </a:p>
        </p:txBody>
      </p:sp>
      <p:pic>
        <p:nvPicPr>
          <p:cNvPr id="93193" name="Picture 9" descr="C:\Users\Нина\AppData\Local\Temp\IMG-20220121-WA001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45940" y="4365104"/>
            <a:ext cx="1800200" cy="19263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1413892" y="630932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Шевченко Наталия Константиновна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национальную экономику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Багетная рамка 7"/>
          <p:cNvSpPr/>
          <p:nvPr/>
        </p:nvSpPr>
        <p:spPr>
          <a:xfrm>
            <a:off x="3879850" y="4857750"/>
            <a:ext cx="4357688" cy="1643063"/>
          </a:xfrm>
          <a:prstGeom prst="bevel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Национальная экономика</a:t>
            </a:r>
            <a:endParaRPr lang="ru-RU" sz="2400" dirty="0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4737100" y="1857375"/>
            <a:ext cx="2643188" cy="2286000"/>
          </a:xfrm>
          <a:prstGeom prst="snip2Diag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/>
              <a:t>Расходы </a:t>
            </a:r>
            <a:r>
              <a:rPr lang="ru-RU" sz="1600" b="1" dirty="0" smtClean="0"/>
              <a:t>на текущий ремонт и содержание дорог</a:t>
            </a:r>
            <a:endParaRPr lang="ru-RU" sz="1600" b="1" dirty="0"/>
          </a:p>
          <a:p>
            <a:pPr algn="ctr">
              <a:defRPr/>
            </a:pPr>
            <a:r>
              <a:rPr lang="ru-RU" sz="1600" b="1" dirty="0" smtClean="0"/>
              <a:t>94,0%</a:t>
            </a:r>
            <a:endParaRPr lang="ru-RU" sz="1600" dirty="0"/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1165224" y="1844824"/>
            <a:ext cx="2840955" cy="2584301"/>
          </a:xfrm>
          <a:prstGeom prst="snip2Diag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/>
              <a:t>Участие в организации и финансировании проведения общественных работ и временного трудоустройства несовершеннолетних в возрасте от 14 до 18 лет 5,8%</a:t>
            </a:r>
            <a:endParaRPr lang="ru-RU" sz="1400" dirty="0"/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8308974" y="1844824"/>
            <a:ext cx="2753990" cy="2520279"/>
          </a:xfrm>
          <a:prstGeom prst="snip2Diag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/>
              <a:t>Расходы в </a:t>
            </a:r>
            <a:r>
              <a:rPr lang="ru-RU" sz="1400" b="1" dirty="0" smtClean="0"/>
              <a:t>области развития </a:t>
            </a:r>
            <a:r>
              <a:rPr lang="ru-RU" sz="1400" b="1" dirty="0"/>
              <a:t>малого</a:t>
            </a:r>
          </a:p>
          <a:p>
            <a:pPr algn="ctr">
              <a:defRPr/>
            </a:pPr>
            <a:r>
              <a:rPr lang="ru-RU" sz="1400" b="1" dirty="0"/>
              <a:t>и среднего </a:t>
            </a:r>
            <a:r>
              <a:rPr lang="ru-RU" sz="1400" b="1" dirty="0" smtClean="0"/>
              <a:t>предпринимательства </a:t>
            </a:r>
            <a:endParaRPr lang="ru-RU" sz="1400" b="1" dirty="0"/>
          </a:p>
          <a:p>
            <a:pPr algn="ctr">
              <a:defRPr/>
            </a:pPr>
            <a:r>
              <a:rPr lang="ru-RU" sz="1400" b="1" dirty="0" smtClean="0"/>
              <a:t>0,1%</a:t>
            </a:r>
            <a:endParaRPr lang="ru-RU" sz="1400" b="1" dirty="0"/>
          </a:p>
        </p:txBody>
      </p:sp>
      <p:sp>
        <p:nvSpPr>
          <p:cNvPr id="14" name="Стрелка углом вверх 13"/>
          <p:cNvSpPr/>
          <p:nvPr/>
        </p:nvSpPr>
        <p:spPr>
          <a:xfrm>
            <a:off x="8523288" y="4572000"/>
            <a:ext cx="1285875" cy="785813"/>
          </a:xfrm>
          <a:prstGeom prst="bent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5" name="Стрелка углом вверх 14"/>
          <p:cNvSpPr/>
          <p:nvPr/>
        </p:nvSpPr>
        <p:spPr>
          <a:xfrm flipH="1">
            <a:off x="2308225" y="4572000"/>
            <a:ext cx="1285875" cy="785813"/>
          </a:xfrm>
          <a:prstGeom prst="bent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6" name="Стрелка вверх 15"/>
          <p:cNvSpPr/>
          <p:nvPr/>
        </p:nvSpPr>
        <p:spPr>
          <a:xfrm>
            <a:off x="5880100" y="4286250"/>
            <a:ext cx="428625" cy="428625"/>
          </a:xfrm>
          <a:prstGeom prst="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pic>
        <p:nvPicPr>
          <p:cNvPr id="17" name="Рисунок 16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национальную экономику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Багетная рамка 16"/>
          <p:cNvSpPr/>
          <p:nvPr/>
        </p:nvSpPr>
        <p:spPr>
          <a:xfrm>
            <a:off x="621804" y="2132856"/>
            <a:ext cx="3143250" cy="3714750"/>
          </a:xfrm>
          <a:prstGeom prst="bevel">
            <a:avLst>
              <a:gd name="adj" fmla="val 29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Расходы </a:t>
            </a:r>
            <a:r>
              <a:rPr lang="ru-RU" sz="2400" dirty="0" smtClean="0"/>
              <a:t>на дорожное хозяйство</a:t>
            </a:r>
          </a:p>
          <a:p>
            <a:pPr algn="ctr">
              <a:defRPr/>
            </a:pPr>
            <a:r>
              <a:rPr lang="ru-RU" sz="2400" dirty="0" smtClean="0"/>
              <a:t>(3 303,2 тыс.руб.)</a:t>
            </a:r>
            <a:endParaRPr lang="ru-RU" sz="2400" dirty="0"/>
          </a:p>
        </p:txBody>
      </p:sp>
      <p:sp>
        <p:nvSpPr>
          <p:cNvPr id="18" name="Прямоугольник с двумя вырезанными противолежащими углами 17"/>
          <p:cNvSpPr/>
          <p:nvPr/>
        </p:nvSpPr>
        <p:spPr>
          <a:xfrm>
            <a:off x="4726260" y="1628800"/>
            <a:ext cx="7038198" cy="1000570"/>
          </a:xfrm>
          <a:prstGeom prst="snip2Diag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/>
              <a:t>Текущий ремонт дорог 1 639,1 тыс.руб.(51,2%) </a:t>
            </a:r>
            <a:endParaRPr lang="ru-RU" sz="2000" dirty="0"/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4726260" y="5589240"/>
            <a:ext cx="7038198" cy="1000570"/>
          </a:xfrm>
          <a:prstGeom prst="snip2Diag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/>
              <a:t>Выполнение работ по уборке и содержанию дорог местного значения 1 562,0 тыс. руб. (48,8%)</a:t>
            </a:r>
            <a:endParaRPr lang="ru-RU" dirty="0"/>
          </a:p>
        </p:txBody>
      </p:sp>
      <p:sp>
        <p:nvSpPr>
          <p:cNvPr id="20" name="Стрелка вправо 19"/>
          <p:cNvSpPr/>
          <p:nvPr/>
        </p:nvSpPr>
        <p:spPr>
          <a:xfrm>
            <a:off x="3934172" y="2060848"/>
            <a:ext cx="500062" cy="500063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21" name="Стрелка вправо 20"/>
          <p:cNvSpPr/>
          <p:nvPr/>
        </p:nvSpPr>
        <p:spPr>
          <a:xfrm>
            <a:off x="4006180" y="5517232"/>
            <a:ext cx="500062" cy="500062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pic>
        <p:nvPicPr>
          <p:cNvPr id="13" name="Рисунок 12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1" name="Picture 1" descr="C:\Users\Нина\Documents\2021\ТФУ\ФОТО дл ябюджета\Благоустройство\снег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0796" y="3933056"/>
            <a:ext cx="2377281" cy="1610923"/>
          </a:xfrm>
          <a:prstGeom prst="rect">
            <a:avLst/>
          </a:prstGeom>
          <a:noFill/>
        </p:spPr>
      </p:pic>
      <p:pic>
        <p:nvPicPr>
          <p:cNvPr id="20482" name="Picture 2" descr="C:\Users\Нина\Documents\2021\ТФУ\ФОТО дл ябюджета\Благоустройство\Лето.jpg"/>
          <p:cNvPicPr>
            <a:picLocks noChangeAspect="1" noChangeArrowheads="1"/>
          </p:cNvPicPr>
          <p:nvPr/>
        </p:nvPicPr>
        <p:blipFill>
          <a:blip r:embed="rId6" cstate="print"/>
          <a:srcRect l="66971"/>
          <a:stretch>
            <a:fillRect/>
          </a:stretch>
        </p:blipFill>
        <p:spPr bwMode="auto">
          <a:xfrm>
            <a:off x="3862164" y="2780928"/>
            <a:ext cx="2592288" cy="1577722"/>
          </a:xfrm>
          <a:prstGeom prst="rect">
            <a:avLst/>
          </a:prstGeom>
          <a:noFill/>
        </p:spPr>
      </p:pic>
      <p:pic>
        <p:nvPicPr>
          <p:cNvPr id="20483" name="Picture 3" descr="C:\Users\Нина\Documents\2021\ТФУ\ФОТО дл ябюджета\Благоустройство\щетки.png"/>
          <p:cNvPicPr>
            <a:picLocks noChangeAspect="1" noChangeArrowheads="1"/>
          </p:cNvPicPr>
          <p:nvPr/>
        </p:nvPicPr>
        <p:blipFill>
          <a:blip r:embed="rId7" cstate="print"/>
          <a:srcRect l="2467"/>
          <a:stretch>
            <a:fillRect/>
          </a:stretch>
        </p:blipFill>
        <p:spPr bwMode="auto">
          <a:xfrm>
            <a:off x="6598468" y="3356992"/>
            <a:ext cx="2847371" cy="16846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жилищно-коммунальное хозяйство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22288" y="1643063"/>
            <a:ext cx="11215687" cy="500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/>
              <a:t>Основное направление </a:t>
            </a:r>
            <a:r>
              <a:rPr lang="ru-RU" sz="2400" b="1" dirty="0"/>
              <a:t>в расходовании средств: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70076" y="2276872"/>
            <a:ext cx="6092825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smtClean="0"/>
              <a:t>Финансирование работ</a:t>
            </a:r>
          </a:p>
          <a:p>
            <a:pPr algn="ctr">
              <a:defRPr/>
            </a:pPr>
            <a:r>
              <a:rPr lang="ru-RU" b="1" dirty="0" smtClean="0"/>
              <a:t> в области благоустройства (17 161,8тыс.руб.)</a:t>
            </a:r>
            <a:endParaRPr lang="ru-RU" dirty="0"/>
          </a:p>
        </p:txBody>
      </p:sp>
      <p:pic>
        <p:nvPicPr>
          <p:cNvPr id="14" name="Рисунок 13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6" name="Picture 4" descr="C:\Users\Нина\AppData\Local\Temp\Rar$DIa9516.41769\IMG-20210208-WA0000.jpg"/>
          <p:cNvPicPr>
            <a:picLocks noChangeAspect="1" noChangeArrowheads="1"/>
          </p:cNvPicPr>
          <p:nvPr/>
        </p:nvPicPr>
        <p:blipFill>
          <a:blip r:embed="rId5" cstate="print"/>
          <a:srcRect l="13600" t="34250" r="10801" b="31100"/>
          <a:stretch>
            <a:fillRect/>
          </a:stretch>
        </p:blipFill>
        <p:spPr bwMode="auto">
          <a:xfrm>
            <a:off x="5014292" y="2924944"/>
            <a:ext cx="2356625" cy="1440160"/>
          </a:xfrm>
          <a:prstGeom prst="rect">
            <a:avLst/>
          </a:prstGeom>
          <a:noFill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05064"/>
            <a:ext cx="2046529" cy="264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Нина\AppData\Local\Temp\Rar$DIa6764.26630\IMG_19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38628" y="4077072"/>
            <a:ext cx="1923678" cy="2636912"/>
          </a:xfrm>
          <a:prstGeom prst="rect">
            <a:avLst/>
          </a:prstGeom>
          <a:noFill/>
        </p:spPr>
      </p:pic>
      <p:pic>
        <p:nvPicPr>
          <p:cNvPr id="1027" name="Picture 3" descr="C:\Users\Нина\AppData\Local\Temp\Rar$DIa6764.33927\IMG_25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972" y="4005064"/>
            <a:ext cx="1923678" cy="2636912"/>
          </a:xfrm>
          <a:prstGeom prst="rect">
            <a:avLst/>
          </a:prstGeom>
          <a:noFill/>
        </p:spPr>
      </p:pic>
      <p:pic>
        <p:nvPicPr>
          <p:cNvPr id="1028" name="Picture 4" descr="C:\Users\Нина\AppData\Local\Temp\Rar$DIa6764.36491\IMG_258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26860" y="4077072"/>
            <a:ext cx="1872208" cy="2640294"/>
          </a:xfrm>
          <a:prstGeom prst="rect">
            <a:avLst/>
          </a:prstGeom>
          <a:noFill/>
        </p:spPr>
      </p:pic>
      <p:pic>
        <p:nvPicPr>
          <p:cNvPr id="1029" name="Picture 5" descr="C:\Users\Нина\AppData\Local\Temp\Rar$DIa6764.39359\IMG_266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4412" y="4437112"/>
            <a:ext cx="1707654" cy="2276872"/>
          </a:xfrm>
          <a:prstGeom prst="rect">
            <a:avLst/>
          </a:prstGeom>
          <a:noFill/>
        </p:spPr>
      </p:pic>
      <p:pic>
        <p:nvPicPr>
          <p:cNvPr id="1030" name="Picture 6" descr="C:\Users\Нина\AppData\Local\Temp\Rar$DIa6764.43714\IMG_287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22204" y="4365104"/>
            <a:ext cx="1761660" cy="2348880"/>
          </a:xfrm>
          <a:prstGeom prst="rect">
            <a:avLst/>
          </a:prstGeom>
          <a:noFill/>
        </p:spPr>
      </p:pic>
      <p:pic>
        <p:nvPicPr>
          <p:cNvPr id="1032" name="Picture 8" descr="C:\Users\Нина\Documents\2021\ТФУ\ФОТО для бюджета\Благоустройство\детская площадка Новая 51.jpg"/>
          <p:cNvPicPr>
            <a:picLocks noChangeAspect="1" noChangeArrowheads="1"/>
          </p:cNvPicPr>
          <p:nvPr/>
        </p:nvPicPr>
        <p:blipFill>
          <a:blip r:embed="rId12" cstate="print"/>
          <a:srcRect t="18501" b="31100"/>
          <a:stretch>
            <a:fillRect/>
          </a:stretch>
        </p:blipFill>
        <p:spPr bwMode="auto">
          <a:xfrm>
            <a:off x="117748" y="2132856"/>
            <a:ext cx="2571751" cy="1728192"/>
          </a:xfrm>
          <a:prstGeom prst="rect">
            <a:avLst/>
          </a:prstGeom>
          <a:noFill/>
        </p:spPr>
      </p:pic>
      <p:pic>
        <p:nvPicPr>
          <p:cNvPr id="1033" name="Picture 9" descr="C:\Users\Нина\Documents\2021\ТФУ\ФОТО для бюджета\Благоустройство\IMG-20210208-WA0001.jpg"/>
          <p:cNvPicPr>
            <a:picLocks noChangeAspect="1" noChangeArrowheads="1"/>
          </p:cNvPicPr>
          <p:nvPr/>
        </p:nvPicPr>
        <p:blipFill>
          <a:blip r:embed="rId13" cstate="print"/>
          <a:srcRect t="24800" b="14301"/>
          <a:stretch>
            <a:fillRect/>
          </a:stretch>
        </p:blipFill>
        <p:spPr bwMode="auto">
          <a:xfrm>
            <a:off x="9622804" y="2204864"/>
            <a:ext cx="2232248" cy="18125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жилищно-коммунальное хозяйство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430116" y="1628800"/>
            <a:ext cx="5472608" cy="504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Благоустройство </a:t>
            </a:r>
            <a:r>
              <a:rPr lang="ru-RU" sz="2000" dirty="0" smtClean="0"/>
              <a:t>территории </a:t>
            </a:r>
            <a:endParaRPr lang="ru-RU" sz="2000" dirty="0"/>
          </a:p>
        </p:txBody>
      </p:sp>
      <p:sp>
        <p:nvSpPr>
          <p:cNvPr id="20" name="Загнутый угол 19"/>
          <p:cNvSpPr/>
          <p:nvPr/>
        </p:nvSpPr>
        <p:spPr>
          <a:xfrm>
            <a:off x="477788" y="2276872"/>
            <a:ext cx="11377264" cy="4176464"/>
          </a:xfrm>
          <a:prstGeom prst="foldedCorner">
            <a:avLst>
              <a:gd name="adj" fmla="val 545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ü"/>
            </a:pPr>
            <a:r>
              <a:rPr lang="ru-RU" sz="1200" dirty="0" smtClean="0"/>
              <a:t>текущий ремонт придомовых территорий и дворовых территорий, включая проезды и въезды, пешеходные дорожки;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организацию дополнительных парковочных мест на дворовых территориях;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установку, содержание и ремонт ограждений газонов;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установку и содержание малых архитектурных форм, уличной мебели и хозяйственно-бытового оборудования, необходимого для благоустройства территории муниципального образования;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создание зон отдыха, в том числе обустройство, содержание и уборку территорий детских площадок;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обустройство, содержание и уборку территорий спортивных площадок;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оборудование контейнерных площадок на дворовых территориях;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выполнение оформления к праздничным мероприятиям на территории муниципального образования;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озеленение территорий зеленых насаждений внутриквартального озеленения, в том числе организацию работ по компенсационному озеленению, осуществляемому в соответствии с законом Санкт-Петербурга, содержание территорий зеленых насаждений внутриквартального озеленения, ремонт расположенных на них объектов зеленых насаждений, защиту зеленых насаждений на указанных территориях, утверждение перечней территорий зеленых насаждений внутриквартального озеленения;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организацию учета зеленых насаждений внутриквартального озеленения на территории муниципального образования;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создание (размещение) объектов зеленых насаждений на территориях зеленых насаждений общего пользования местного значения </a:t>
            </a:r>
            <a:endParaRPr lang="ru-RU" sz="1200" dirty="0"/>
          </a:p>
        </p:txBody>
      </p:sp>
      <p:pic>
        <p:nvPicPr>
          <p:cNvPr id="12" name="Рисунок 11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жилищно-коммунальное хозяйство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49796" y="1628800"/>
            <a:ext cx="11215687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РАСХОДЫ   БЮДЖЕТА   </a:t>
            </a:r>
            <a:r>
              <a:rPr lang="ru-RU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 БЛАГОУСТРОЙСТВО   ПОСЁЛКА</a:t>
            </a:r>
            <a:endParaRPr lang="ru-RU" sz="20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982844" y="1124744"/>
            <a:ext cx="2616767" cy="427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тыс. </a:t>
            </a:r>
            <a:r>
              <a:rPr lang="ru-RU" sz="1300" b="1" dirty="0">
                <a:solidFill>
                  <a:schemeClr val="tx1"/>
                </a:solidFill>
                <a:latin typeface="Arial Narrow" panose="020B0606020202030204" pitchFamily="34" charset="0"/>
              </a:rPr>
              <a:t>рублей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333772" y="2492896"/>
          <a:ext cx="11521282" cy="394948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546384"/>
                <a:gridCol w="6715514"/>
                <a:gridCol w="1064846"/>
                <a:gridCol w="1064846"/>
                <a:gridCol w="1064846"/>
                <a:gridCol w="1064846"/>
              </a:tblGrid>
              <a:tr h="7338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 (факт)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(план)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(план)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 (план)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631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благоустройства территории муниципального образования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/6000000101/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951,8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16 506,5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latin typeface="Times New Roman"/>
                        </a:rPr>
                        <a:t>3 004,4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3 121,4</a:t>
                      </a:r>
                    </a:p>
                  </a:txBody>
                  <a:tcPr marL="7620" marR="7620" marT="7620" marB="0" anchor="ctr"/>
                </a:tc>
              </a:tr>
              <a:tr h="5297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Осуществление работ в сфере озеленения на территории муниципального образования в отношении территорий зеленых насаждений общего пользования местного значения 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/6000000301/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1738,5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207,5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215,9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224,6</a:t>
                      </a:r>
                    </a:p>
                  </a:txBody>
                  <a:tcPr marL="7620" marR="7620" marT="7620" marB="0" anchor="ctr"/>
                </a:tc>
              </a:tr>
              <a:tr h="5297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Временное размещение, содержание, включая ремонт, элементов оформления Санкт-Петербурга к мероприятиям, в том числе культурно-массовым мероприятиям, городского, всероссийского и международного значения на территории муниципального образования  /6000000403/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35,5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latin typeface="Times New Roman"/>
                        </a:rPr>
                        <a:t>181,1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195,5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201,9</a:t>
                      </a:r>
                    </a:p>
                  </a:txBody>
                  <a:tcPr marL="7620" marR="7620" marT="7620" marB="0" anchor="ctr"/>
                </a:tc>
              </a:tr>
              <a:tr h="5297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Размещение, содержание  спортивных, детских площадок, включая ремонт расположенных на них элементов благоустройства, на внутриквартальных территориях /6000000402/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250,6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5297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на исполнение государственного полномочия Санкт-Петербурга по организации и осуществлению  уборки и санитарной очистки территорий  за счет субвенций из бюджета Санкт-Петербурга /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60000G3160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149,4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latin typeface="Times New Roman"/>
                        </a:rPr>
                        <a:t>285,5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297,2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309,4</a:t>
                      </a:r>
                    </a:p>
                  </a:txBody>
                  <a:tcPr marL="7620" marR="7620" marT="7620" marB="0" anchor="ctr"/>
                </a:tc>
              </a:tr>
              <a:tr h="529734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Межбюджетные отношения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Вертикальный свиток 5"/>
          <p:cNvSpPr/>
          <p:nvPr/>
        </p:nvSpPr>
        <p:spPr>
          <a:xfrm flipH="1">
            <a:off x="1522413" y="1571625"/>
            <a:ext cx="4572000" cy="2571750"/>
          </a:xfrm>
          <a:prstGeom prst="verticalScroll">
            <a:avLst>
              <a:gd name="adj" fmla="val 349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Межбюджетные отношения –взаимоотношения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</a:t>
            </a:r>
            <a:endParaRPr lang="ru-RU" sz="2000" dirty="0"/>
          </a:p>
        </p:txBody>
      </p:sp>
      <p:sp>
        <p:nvSpPr>
          <p:cNvPr id="7" name="Вертикальный свиток 6"/>
          <p:cNvSpPr/>
          <p:nvPr/>
        </p:nvSpPr>
        <p:spPr>
          <a:xfrm flipH="1">
            <a:off x="6380163" y="4000500"/>
            <a:ext cx="4572000" cy="2571750"/>
          </a:xfrm>
          <a:prstGeom prst="verticalScroll">
            <a:avLst>
              <a:gd name="adj" fmla="val 349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Межбюджетные трансферты –средства, предоставляемые одним бюджетом бюджетной системы Российской Федерации другому бюджету</a:t>
            </a:r>
            <a:endParaRPr lang="ru-RU" sz="2000" dirty="0"/>
          </a:p>
        </p:txBody>
      </p:sp>
      <p:pic>
        <p:nvPicPr>
          <p:cNvPr id="11268" name="Picture 4" descr="http://stolica.onego.ru/resources/i199046-contentImage1_1-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5288" y="4286250"/>
            <a:ext cx="4357687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://slawyanka.info/wp-content/uploads/2013/04/finan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1600" y="1643063"/>
            <a:ext cx="4386263" cy="221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Tqrlevo_var16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2gg9evh47fn9z.cloudfront.net/800px_COLOURBOX10360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788" y="1700808"/>
            <a:ext cx="492209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6944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Межбюджетные трансферты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нутый угол 5"/>
          <p:cNvSpPr/>
          <p:nvPr/>
        </p:nvSpPr>
        <p:spPr>
          <a:xfrm>
            <a:off x="5665788" y="1714500"/>
            <a:ext cx="6072187" cy="4857750"/>
          </a:xfrm>
          <a:prstGeom prst="foldedCorner">
            <a:avLst>
              <a:gd name="adj" fmla="val 3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Из </a:t>
            </a:r>
            <a:r>
              <a:rPr lang="ru-RU" b="1" dirty="0" smtClean="0"/>
              <a:t>бюджета Санкт-Петербурга перечисляются </a:t>
            </a:r>
            <a:r>
              <a:rPr lang="ru-RU" b="1" dirty="0"/>
              <a:t>межбюджетные трансферты в форме: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/>
              <a:t>• </a:t>
            </a:r>
            <a:r>
              <a:rPr lang="ru-RU" b="1" u="sng" dirty="0"/>
              <a:t>Дотаций</a:t>
            </a:r>
            <a:r>
              <a:rPr lang="ru-RU" b="1" dirty="0"/>
              <a:t> - </a:t>
            </a:r>
            <a:r>
              <a:rPr lang="ru-RU" dirty="0"/>
              <a:t>без определения конкретной цели их использования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/>
              <a:t>• </a:t>
            </a:r>
            <a:r>
              <a:rPr lang="ru-RU" b="1" u="sng" dirty="0"/>
              <a:t>Субсидий</a:t>
            </a:r>
            <a:r>
              <a:rPr lang="ru-RU" b="1" dirty="0"/>
              <a:t> </a:t>
            </a:r>
            <a:r>
              <a:rPr lang="ru-RU" dirty="0"/>
              <a:t>- в целях софинансирования расходных обязательств муниципального образования по вопросам местного значения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/>
              <a:t>• </a:t>
            </a:r>
            <a:r>
              <a:rPr lang="ru-RU" b="1" u="sng" dirty="0"/>
              <a:t>Субвенций</a:t>
            </a:r>
            <a:r>
              <a:rPr lang="ru-RU" b="1" dirty="0"/>
              <a:t> </a:t>
            </a:r>
            <a:r>
              <a:rPr lang="ru-RU" dirty="0"/>
              <a:t>- </a:t>
            </a:r>
            <a:r>
              <a:rPr lang="ru-RU" dirty="0" smtClean="0"/>
              <a:t>на выполнение отдельных государственных полномочий  Санкт-Петербурга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/>
              <a:t>• </a:t>
            </a:r>
            <a:r>
              <a:rPr lang="ru-RU" b="1" u="sng" dirty="0"/>
              <a:t>Иных межбюджетных трансфертов</a:t>
            </a:r>
          </a:p>
        </p:txBody>
      </p:sp>
      <p:pic>
        <p:nvPicPr>
          <p:cNvPr id="10" name="Рисунок 9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Выгнутая вправо стрелка 2"/>
          <p:cNvSpPr/>
          <p:nvPr/>
        </p:nvSpPr>
        <p:spPr>
          <a:xfrm rot="2846045" flipH="1">
            <a:off x="1645416" y="1189815"/>
            <a:ext cx="936104" cy="3508950"/>
          </a:xfrm>
          <a:prstGeom prst="curvedLeftArrow">
            <a:avLst>
              <a:gd name="adj1" fmla="val 19805"/>
              <a:gd name="adj2" fmla="val 34611"/>
              <a:gd name="adj3" fmla="val 39507"/>
            </a:avLst>
          </a:prstGeom>
          <a:solidFill>
            <a:schemeClr val="bg2">
              <a:lumMod val="50000"/>
              <a:alpha val="5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1" name="Рисунок 10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837828" y="4365104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77788" y="5517232"/>
            <a:ext cx="1800200" cy="96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00" b="1" dirty="0" smtClean="0"/>
              <a:t>ВНУТРИГОРОДСКОГО МУНИЦИПАЛЬНОЕ ОБРАЗОВАНИЯ ГОРОДА ФЕДЕРАЛЬНОГО ЗНАЧЕНИЯ САНКТ-ПЕТЕРБУРГА ПОСЁЛОК ТЯРЛЕВО</a:t>
            </a:r>
            <a:endParaRPr lang="ru-RU" sz="900" b="1" dirty="0"/>
          </a:p>
        </p:txBody>
      </p:sp>
      <p:pic>
        <p:nvPicPr>
          <p:cNvPr id="15" name="Рисунок 14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430116" y="5589240"/>
            <a:ext cx="135632" cy="1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9916" y="188640"/>
            <a:ext cx="10072687" cy="8384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Межбюджетные трансферты</a:t>
            </a:r>
            <a:r>
              <a:rPr lang="en-US" sz="3200" b="1" dirty="0" smtClean="0"/>
              <a:t>, </a:t>
            </a:r>
            <a:r>
              <a:rPr lang="ru-RU" sz="3200" b="1" dirty="0" smtClean="0"/>
              <a:t>тыс.руб.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05780" y="5157192"/>
            <a:ext cx="11429429" cy="1357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dirty="0"/>
              <a:t>	</a:t>
            </a:r>
            <a:r>
              <a:rPr lang="ru-RU" sz="1600" dirty="0" smtClean="0"/>
              <a:t>В 2022 году в </a:t>
            </a:r>
            <a:r>
              <a:rPr lang="ru-RU" sz="1600" dirty="0"/>
              <a:t>бюджет </a:t>
            </a:r>
            <a:r>
              <a:rPr lang="ru-RU" sz="1600" dirty="0" smtClean="0"/>
              <a:t>муниципального образования </a:t>
            </a:r>
            <a:r>
              <a:rPr lang="ru-RU" sz="1600" dirty="0"/>
              <a:t>планируется </a:t>
            </a:r>
            <a:r>
              <a:rPr lang="ru-RU" sz="1600" dirty="0" smtClean="0"/>
              <a:t>поступление:</a:t>
            </a:r>
          </a:p>
          <a:p>
            <a:pPr>
              <a:defRPr/>
            </a:pPr>
            <a:r>
              <a:rPr lang="ru-RU" sz="1600" dirty="0" smtClean="0"/>
              <a:t>-субвенций </a:t>
            </a:r>
            <a:r>
              <a:rPr lang="ru-RU" sz="1600" dirty="0"/>
              <a:t>по </a:t>
            </a:r>
            <a:r>
              <a:rPr lang="ru-RU" sz="1600" dirty="0" smtClean="0"/>
              <a:t>4 </a:t>
            </a:r>
            <a:r>
              <a:rPr lang="ru-RU" sz="1600" dirty="0"/>
              <a:t>видам переданных государственных </a:t>
            </a:r>
            <a:r>
              <a:rPr lang="ru-RU" sz="1600" dirty="0" smtClean="0"/>
              <a:t>полномочий; </a:t>
            </a:r>
          </a:p>
          <a:p>
            <a:pPr>
              <a:buFontTx/>
              <a:buChar char="-"/>
              <a:defRPr/>
            </a:pPr>
            <a:r>
              <a:rPr lang="ru-RU" sz="1600" dirty="0" smtClean="0"/>
              <a:t>дотаций бюджетам внутригородских муниципальных образований городов федерального значения на выравнивание бюджетной обеспеченности.</a:t>
            </a:r>
            <a:endParaRPr lang="ru-RU" sz="1600" dirty="0"/>
          </a:p>
          <a:p>
            <a:pPr>
              <a:defRPr/>
            </a:pPr>
            <a:r>
              <a:rPr lang="ru-RU" sz="1600" dirty="0" smtClean="0"/>
              <a:t>         Поступления </a:t>
            </a:r>
            <a:r>
              <a:rPr lang="ru-RU" sz="1600" dirty="0"/>
              <a:t>иных межбюджетных </a:t>
            </a:r>
            <a:r>
              <a:rPr lang="ru-RU" sz="1600" dirty="0" smtClean="0"/>
              <a:t>трансфертов </a:t>
            </a:r>
            <a:r>
              <a:rPr lang="ru-RU" sz="1600" dirty="0"/>
              <a:t>не планируется.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69319577"/>
              </p:ext>
            </p:extLst>
          </p:nvPr>
        </p:nvGraphicFramePr>
        <p:xfrm>
          <a:off x="522288" y="2064817"/>
          <a:ext cx="5065251" cy="254495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188132"/>
                <a:gridCol w="1066328"/>
                <a:gridCol w="1145413"/>
                <a:gridCol w="832689"/>
                <a:gridCol w="832689"/>
              </a:tblGrid>
              <a:tr h="98748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latin typeface="+mn-lt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latin typeface="+mn-lt"/>
                        </a:rPr>
                        <a:t>2021 год факт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latin typeface="+mn-lt"/>
                        </a:rPr>
                        <a:t>2022 год план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latin typeface="+mn-lt"/>
                        </a:rPr>
                        <a:t>2023год план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latin typeface="+mn-lt"/>
                        </a:rPr>
                        <a:t>2024год план</a:t>
                      </a:r>
                    </a:p>
                  </a:txBody>
                  <a:tcPr marL="0" marR="0" marT="0" marB="0"/>
                </a:tc>
              </a:tr>
              <a:tr h="23467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latin typeface="+mn-lt"/>
                        </a:rPr>
                        <a:t>Дотации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latin typeface="+mn-lt"/>
                        </a:rPr>
                        <a:t>5 755,00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latin typeface="+mn-lt"/>
                        </a:rPr>
                        <a:t>8 292,50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latin typeface="+mn-lt"/>
                        </a:rPr>
                        <a:t>8 516,60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latin typeface="+mn-lt"/>
                        </a:rPr>
                        <a:t>8 876,60</a:t>
                      </a:r>
                    </a:p>
                  </a:txBody>
                  <a:tcPr marL="0" marR="0" marT="0" marB="0"/>
                </a:tc>
              </a:tr>
              <a:tr h="23467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latin typeface="+mn-lt"/>
                        </a:rPr>
                        <a:t>Субсидии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</a:tr>
              <a:tr h="23467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latin typeface="+mn-lt"/>
                        </a:rPr>
                        <a:t>Субвенции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latin typeface="+mn-lt"/>
                        </a:rPr>
                        <a:t>1 173,70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latin typeface="+mn-lt"/>
                        </a:rPr>
                        <a:t>1 437,80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>
                          <a:solidFill>
                            <a:srgbClr val="164B4F"/>
                          </a:solidFill>
                          <a:latin typeface="+mn-lt"/>
                        </a:rPr>
                        <a:t>1 496,80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>
                          <a:solidFill>
                            <a:srgbClr val="164B4F"/>
                          </a:solidFill>
                          <a:latin typeface="+mn-lt"/>
                        </a:rPr>
                        <a:t>1 558,10</a:t>
                      </a:r>
                    </a:p>
                  </a:txBody>
                  <a:tcPr marL="0" marR="0" marT="0" marB="0"/>
                </a:tc>
              </a:tr>
              <a:tr h="68078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latin typeface="+mn-lt"/>
                        </a:rPr>
                        <a:t>Иные межбюджетные трансферты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083055024"/>
              </p:ext>
            </p:extLst>
          </p:nvPr>
        </p:nvGraphicFramePr>
        <p:xfrm>
          <a:off x="5446340" y="1920801"/>
          <a:ext cx="6867698" cy="3236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Рисунок 10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на\Documents\2019\ТФУ\Осен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00" y="4437112"/>
            <a:ext cx="1796375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6944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Межбюджетные трансферты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Выноска со стрелкой вправо 9"/>
          <p:cNvSpPr/>
          <p:nvPr/>
        </p:nvSpPr>
        <p:spPr>
          <a:xfrm>
            <a:off x="379413" y="2644329"/>
            <a:ext cx="2928937" cy="3000375"/>
          </a:xfrm>
          <a:prstGeom prst="rightArrowCallout">
            <a:avLst>
              <a:gd name="adj1" fmla="val 25000"/>
              <a:gd name="adj2" fmla="val 25000"/>
              <a:gd name="adj3" fmla="val 16688"/>
              <a:gd name="adj4" fmla="val 7232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СУБВЕНЦИИ </a:t>
            </a:r>
          </a:p>
          <a:p>
            <a:pPr algn="ctr">
              <a:defRPr/>
            </a:pPr>
            <a:r>
              <a:rPr lang="ru-RU" sz="2400" dirty="0"/>
              <a:t>на </a:t>
            </a:r>
            <a:r>
              <a:rPr lang="ru-RU" sz="2400" dirty="0" smtClean="0"/>
              <a:t>2022 год</a:t>
            </a:r>
            <a:endParaRPr lang="ru-RU" sz="2400" dirty="0"/>
          </a:p>
          <a:p>
            <a:pPr algn="ctr" fontAlgn="ctr"/>
            <a:r>
              <a:rPr lang="ru-RU" sz="2400" b="1" dirty="0" smtClean="0"/>
              <a:t>1 437,8</a:t>
            </a:r>
          </a:p>
          <a:p>
            <a:pPr algn="ctr">
              <a:defRPr/>
            </a:pPr>
            <a:r>
              <a:rPr lang="ru-RU" sz="2400" dirty="0" smtClean="0"/>
              <a:t>тыс. </a:t>
            </a:r>
            <a:r>
              <a:rPr lang="ru-RU" sz="2400" dirty="0"/>
              <a:t>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22913" y="1787079"/>
            <a:ext cx="6286500" cy="777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ru-RU" sz="1200" b="1" dirty="0" smtClean="0"/>
              <a:t>Расходы на исполнение государственного полномочия Санкт-Петербурга по составлению протоколов  об административных правонарушениях за счет субвенций из бюджета Санкт-Петербурга</a:t>
            </a:r>
            <a:r>
              <a:rPr lang="ru-RU" sz="1200" dirty="0" smtClean="0"/>
              <a:t> </a:t>
            </a:r>
            <a:r>
              <a:rPr lang="ru-RU" sz="1200" dirty="0"/>
              <a:t>–</a:t>
            </a:r>
            <a:r>
              <a:rPr lang="ru-RU" sz="1200" b="1" dirty="0"/>
              <a:t> </a:t>
            </a:r>
            <a:r>
              <a:rPr lang="ru-RU" sz="1200" b="1" dirty="0" smtClean="0"/>
              <a:t>8,1 тыс. </a:t>
            </a:r>
            <a:r>
              <a:rPr lang="ru-RU" sz="1200" b="1" dirty="0"/>
              <a:t>руб.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18348" y="2924944"/>
            <a:ext cx="62865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/>
              <a:t>Расходы на исполнение государственного полномочия Санкт-Петербурга по организации и осуществлению деятельности по опеке и попечительству за счет субвенций из бюджета Санкт-Петербурга</a:t>
            </a:r>
            <a:r>
              <a:rPr lang="ru-RU" sz="1200" dirty="0" smtClean="0"/>
              <a:t>–</a:t>
            </a:r>
            <a:r>
              <a:rPr lang="ru-RU" sz="1200" b="1" dirty="0" smtClean="0"/>
              <a:t> 996,8тыс. </a:t>
            </a:r>
            <a:r>
              <a:rPr lang="ru-RU" sz="1200" b="1" dirty="0"/>
              <a:t>руб.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518348" y="5373216"/>
            <a:ext cx="6286500" cy="780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/>
              <a:t>Расходы на исполнение государственного полномочия Санкт-Петербурга по организации и осуществлению уборки, и санитарной очистки территории за счет субвенций из бюджета Санкт-Петербурга </a:t>
            </a:r>
            <a:r>
              <a:rPr lang="ru-RU" sz="1200" b="1" dirty="0"/>
              <a:t>– </a:t>
            </a:r>
            <a:r>
              <a:rPr lang="ru-RU" sz="1200" b="1" dirty="0" smtClean="0"/>
              <a:t>266,7тыс. </a:t>
            </a:r>
            <a:r>
              <a:rPr lang="ru-RU" sz="1200" b="1" dirty="0"/>
              <a:t>руб.</a:t>
            </a:r>
          </a:p>
        </p:txBody>
      </p:sp>
      <p:pic>
        <p:nvPicPr>
          <p:cNvPr id="13" name="Рисунок 12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https://img-gorod.ru/upload/iblock/818/818cfe9ccda863d9544434eda25f34a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2044" y="1700808"/>
            <a:ext cx="1008112" cy="1553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://cleanline-nn.ru/sites/default/files/stoimost-vyvoza-snega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156" y="5589240"/>
            <a:ext cx="1536171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://ukaremsha.rnlomov.pnzreg.ru/files/ustkaremsha_nlomov_pnzreg_ru/555031_opeka_rez_j_bol_p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62164" y="2996952"/>
            <a:ext cx="1505805" cy="1130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518348" y="4005064"/>
            <a:ext cx="6286500" cy="1224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/>
              <a:t>Расходы на исполнение государственного полномочия Санкт-Петербурга по выплате денежных средств на содержание ребенка в семье опекуна и приемной семье за счет субвенций из бюджета Санкт-Петербурга</a:t>
            </a:r>
            <a:r>
              <a:rPr lang="ru-RU" sz="1200" dirty="0" smtClean="0"/>
              <a:t>–</a:t>
            </a:r>
            <a:r>
              <a:rPr lang="ru-RU" sz="1200" b="1" dirty="0" smtClean="0"/>
              <a:t> 166,2тыс. </a:t>
            </a:r>
            <a:r>
              <a:rPr lang="ru-RU" sz="1200" b="1" dirty="0"/>
              <a:t>руб.</a:t>
            </a:r>
            <a:endParaRPr lang="ru-RU" sz="12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ина\Desktop\ФОТО дл ябюджета\Бюджет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7748" y="1628800"/>
            <a:ext cx="3912019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9600" y="142875"/>
            <a:ext cx="9858375" cy="9985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О финансовом управлении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Вертикальный свиток 9"/>
          <p:cNvSpPr/>
          <p:nvPr/>
        </p:nvSpPr>
        <p:spPr>
          <a:xfrm>
            <a:off x="4165600" y="1628800"/>
            <a:ext cx="7715250" cy="2871763"/>
          </a:xfrm>
          <a:prstGeom prst="verticalScroll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dirty="0"/>
              <a:t>Разработчиком презентации «Бюджет для граждан» является </a:t>
            </a:r>
            <a:r>
              <a:rPr lang="ru-RU" dirty="0" smtClean="0"/>
              <a:t>финансово-экономический отдел местной администрации внутригородского муниципального образования города федерального значения Санкт-Петербурга посёлок Тярлево</a:t>
            </a:r>
          </a:p>
          <a:p>
            <a:pPr>
              <a:lnSpc>
                <a:spcPct val="90000"/>
              </a:lnSpc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Основные задачи </a:t>
            </a:r>
            <a:r>
              <a:rPr lang="ru-RU" dirty="0" smtClean="0"/>
              <a:t>отдела:</a:t>
            </a:r>
            <a:endParaRPr lang="ru-RU" dirty="0"/>
          </a:p>
          <a:p>
            <a:pPr>
              <a:lnSpc>
                <a:spcPct val="90000"/>
              </a:lnSpc>
              <a:defRPr/>
            </a:pPr>
            <a:r>
              <a:rPr lang="ru-RU" dirty="0"/>
              <a:t>1. Составление проекта бюджета на очередной финансовый год и плановый период;</a:t>
            </a:r>
          </a:p>
          <a:p>
            <a:pPr>
              <a:lnSpc>
                <a:spcPct val="90000"/>
              </a:lnSpc>
              <a:defRPr/>
            </a:pPr>
            <a:r>
              <a:rPr lang="ru-RU" dirty="0"/>
              <a:t>2. Организация исполнения бюджета;</a:t>
            </a:r>
          </a:p>
          <a:p>
            <a:pPr>
              <a:lnSpc>
                <a:spcPct val="90000"/>
              </a:lnSpc>
              <a:defRPr/>
            </a:pPr>
            <a:r>
              <a:rPr lang="ru-RU" dirty="0"/>
              <a:t>3. Осуществление финансового контроля за исполнением </a:t>
            </a:r>
            <a:r>
              <a:rPr lang="ru-RU" dirty="0" smtClean="0"/>
              <a:t>бюджета.</a:t>
            </a:r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27172863"/>
              </p:ext>
            </p:extLst>
          </p:nvPr>
        </p:nvGraphicFramePr>
        <p:xfrm>
          <a:off x="1450942" y="4672988"/>
          <a:ext cx="8963950" cy="204216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928958"/>
                <a:gridCol w="6034992"/>
              </a:tblGrid>
              <a:tr h="28575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Контактная информация</a:t>
                      </a:r>
                      <a:endParaRPr lang="ru-RU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/>
                        <a:t>Главный бухгалтер</a:t>
                      </a:r>
                      <a:r>
                        <a:rPr lang="en-US" sz="1400" kern="1200" baseline="0" dirty="0" smtClean="0"/>
                        <a:t>	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Марцулевич Нина Иосифовна</a:t>
                      </a:r>
                      <a:endParaRPr lang="ru-RU" sz="1400" b="0" dirty="0"/>
                    </a:p>
                  </a:txBody>
                  <a:tcPr anchor="ctr"/>
                </a:tc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/>
                        <a:t>Адрес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Санкт-Петербург,</a:t>
                      </a:r>
                      <a:r>
                        <a:rPr lang="ru-RU" sz="1400" baseline="0" dirty="0" smtClean="0"/>
                        <a:t> пос. Тярлево, ул. Новая, д.1</a:t>
                      </a:r>
                      <a:endParaRPr lang="ru-RU" sz="1400" b="0" dirty="0"/>
                    </a:p>
                  </a:txBody>
                  <a:tcPr anchor="ctr"/>
                </a:tc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/>
                        <a:t>Телефон, факс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/>
                        <a:t>8</a:t>
                      </a:r>
                      <a:r>
                        <a:rPr lang="en-US" sz="1400" b="0" baseline="0" dirty="0" smtClean="0"/>
                        <a:t> (812) 466-79-68</a:t>
                      </a:r>
                      <a:endParaRPr lang="ru-RU" sz="1400" b="0" dirty="0"/>
                    </a:p>
                  </a:txBody>
                  <a:tcPr anchor="ctr"/>
                </a:tc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/>
                        <a:t>Адрес электронной почты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tyarlevo-spb@mail.ru</a:t>
                      </a:r>
                      <a:endParaRPr lang="ru-RU" sz="1400" b="0" dirty="0"/>
                    </a:p>
                  </a:txBody>
                  <a:tcPr anchor="ctr"/>
                </a:tc>
              </a:tr>
              <a:tr h="4499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/>
                        <a:t>Режим работы	</a:t>
                      </a:r>
                    </a:p>
                    <a:p>
                      <a:pPr algn="l"/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/>
                        <a:t>С</a:t>
                      </a:r>
                      <a:r>
                        <a:rPr lang="en-US" sz="1400" kern="1200" baseline="0" dirty="0" smtClean="0"/>
                        <a:t> </a:t>
                      </a:r>
                      <a:r>
                        <a:rPr lang="ru-RU" sz="1400" kern="1200" baseline="0" dirty="0" smtClean="0"/>
                        <a:t>9:00</a:t>
                      </a:r>
                      <a:r>
                        <a:rPr lang="en-US" sz="1400" kern="1200" baseline="0" dirty="0" smtClean="0"/>
                        <a:t> </a:t>
                      </a:r>
                      <a:r>
                        <a:rPr lang="ru-RU" sz="1400" kern="1200" baseline="0" dirty="0" smtClean="0"/>
                        <a:t>до</a:t>
                      </a:r>
                      <a:r>
                        <a:rPr lang="en-US" sz="1400" kern="1200" baseline="0" dirty="0" smtClean="0"/>
                        <a:t> </a:t>
                      </a:r>
                      <a:r>
                        <a:rPr lang="ru-RU" sz="1400" kern="1200" baseline="0" dirty="0" smtClean="0"/>
                        <a:t>18:00</a:t>
                      </a:r>
                      <a:r>
                        <a:rPr lang="en-US" sz="1400" kern="1200" baseline="0" dirty="0" smtClean="0"/>
                        <a:t>  </a:t>
                      </a:r>
                      <a:r>
                        <a:rPr lang="ru-RU" sz="1400" kern="1200" baseline="0" dirty="0" smtClean="0"/>
                        <a:t>(пт.</a:t>
                      </a:r>
                      <a:r>
                        <a:rPr lang="en-US" sz="1400" kern="1200" baseline="0" dirty="0" smtClean="0"/>
                        <a:t> </a:t>
                      </a:r>
                      <a:r>
                        <a:rPr lang="ru-RU" sz="1400" kern="1200" baseline="0" dirty="0" smtClean="0"/>
                        <a:t>до 17:</a:t>
                      </a:r>
                      <a:r>
                        <a:rPr lang="en-US" sz="1400" kern="1200" baseline="0" dirty="0" smtClean="0"/>
                        <a:t>00</a:t>
                      </a:r>
                      <a:r>
                        <a:rPr lang="ru-RU" sz="1400" kern="1200" baseline="0" dirty="0" smtClean="0"/>
                        <a:t>)</a:t>
                      </a:r>
                    </a:p>
                    <a:p>
                      <a:pPr algn="l"/>
                      <a:r>
                        <a:rPr lang="ru-RU" sz="1400" kern="1200" baseline="0" dirty="0" smtClean="0"/>
                        <a:t>Перерыв на обед с 13:00 до 13:48 Выходные дни - Сб, Вс</a:t>
                      </a:r>
                      <a:endParaRPr lang="ru-RU" sz="1400" b="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2" name="Рисунок 11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9996" y="188640"/>
            <a:ext cx="8264525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Основные понятия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Схема 27"/>
          <p:cNvGraphicFramePr/>
          <p:nvPr/>
        </p:nvGraphicFramePr>
        <p:xfrm>
          <a:off x="3070076" y="1556792"/>
          <a:ext cx="6264696" cy="4928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8028" y="260648"/>
            <a:ext cx="7764463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Основные понятия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Заголовок 1"/>
          <p:cNvSpPr txBox="1">
            <a:spLocks/>
          </p:cNvSpPr>
          <p:nvPr/>
        </p:nvSpPr>
        <p:spPr>
          <a:xfrm>
            <a:off x="665163" y="1571625"/>
            <a:ext cx="10715625" cy="973138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Принцип прозрачности (открытости) бюджетной системы Российской Федерации означает:</a:t>
            </a:r>
            <a:endParaRPr lang="ru-RU" sz="20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2" name="Схема 71"/>
          <p:cNvGraphicFramePr/>
          <p:nvPr/>
        </p:nvGraphicFramePr>
        <p:xfrm>
          <a:off x="2165322" y="1857364"/>
          <a:ext cx="777686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9996" y="260648"/>
            <a:ext cx="8264525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Основные понятия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Схема 17"/>
          <p:cNvGraphicFramePr/>
          <p:nvPr/>
        </p:nvGraphicFramePr>
        <p:xfrm>
          <a:off x="950876" y="1714488"/>
          <a:ext cx="5357850" cy="358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47" name="Picture 2" descr="http://1c-dengi.ru/images/bd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/>
          <a:stretch>
            <a:fillRect/>
          </a:stretch>
        </p:blipFill>
        <p:spPr bwMode="auto">
          <a:xfrm>
            <a:off x="6165850" y="1714500"/>
            <a:ext cx="4214813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Схема 18"/>
          <p:cNvGraphicFramePr/>
          <p:nvPr/>
        </p:nvGraphicFramePr>
        <p:xfrm>
          <a:off x="1522380" y="5643578"/>
          <a:ext cx="9215502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1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9996" y="188640"/>
            <a:ext cx="8264525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Основные понятия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нутый угол 10"/>
          <p:cNvSpPr/>
          <p:nvPr/>
        </p:nvSpPr>
        <p:spPr>
          <a:xfrm>
            <a:off x="333772" y="1988840"/>
            <a:ext cx="5256584" cy="3960440"/>
          </a:xfrm>
          <a:prstGeom prst="foldedCorner">
            <a:avLst>
              <a:gd name="adj" fmla="val 469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Проект бюджета </a:t>
            </a:r>
            <a:r>
              <a:rPr lang="ru-RU" sz="1600" dirty="0"/>
              <a:t>муниципального образования </a:t>
            </a:r>
            <a:r>
              <a:rPr lang="ru-RU" sz="1600" dirty="0" smtClean="0"/>
              <a:t>составляется сроком на 3 года – очередной финансовый год и </a:t>
            </a:r>
            <a:r>
              <a:rPr lang="ru-RU" sz="1600" smtClean="0"/>
              <a:t>плановый период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Очередной финансовый год </a:t>
            </a:r>
            <a:r>
              <a:rPr lang="ru-RU" sz="1600" dirty="0"/>
              <a:t>– год, на который составляется проект </a:t>
            </a:r>
            <a:r>
              <a:rPr lang="ru-RU" sz="1600" dirty="0" smtClean="0"/>
              <a:t>бюджет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Плановый период </a:t>
            </a:r>
            <a:r>
              <a:rPr lang="ru-RU" sz="1600" dirty="0"/>
              <a:t>– два финансовых года, следующих за очередным финансовым годом</a:t>
            </a:r>
          </a:p>
        </p:txBody>
      </p:sp>
      <p:sp>
        <p:nvSpPr>
          <p:cNvPr id="15" name="Загнутый угол 14"/>
          <p:cNvSpPr/>
          <p:nvPr/>
        </p:nvSpPr>
        <p:spPr>
          <a:xfrm>
            <a:off x="6382444" y="4797152"/>
            <a:ext cx="5562427" cy="1929383"/>
          </a:xfrm>
          <a:prstGeom prst="foldedCorner">
            <a:avLst>
              <a:gd name="adj" fmla="val 856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/>
              <a:t>Составление проекта бюджета основывается на: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 smtClean="0"/>
              <a:t>Бюджетном </a:t>
            </a:r>
            <a:r>
              <a:rPr lang="ru-RU" sz="1500" dirty="0"/>
              <a:t>послании Губернатора </a:t>
            </a:r>
            <a:r>
              <a:rPr lang="ru-RU" sz="1500" dirty="0" smtClean="0"/>
              <a:t>Санкт-Петербурга</a:t>
            </a:r>
            <a:endParaRPr lang="ru-RU" sz="15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/>
              <a:t>Прогнозе социально-экономического </a:t>
            </a:r>
            <a:r>
              <a:rPr lang="ru-RU" sz="1500" dirty="0" smtClean="0"/>
              <a:t>развития</a:t>
            </a:r>
            <a:endParaRPr lang="ru-RU" sz="15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/>
              <a:t>Основных </a:t>
            </a:r>
            <a:r>
              <a:rPr lang="ru-RU" sz="1500" dirty="0" smtClean="0"/>
              <a:t>направлениях </a:t>
            </a:r>
            <a:r>
              <a:rPr lang="ru-RU" sz="1500" dirty="0"/>
              <a:t>бюджетной </a:t>
            </a:r>
            <a:r>
              <a:rPr lang="ru-RU" sz="1500" dirty="0" smtClean="0"/>
              <a:t>политики и налоговой </a:t>
            </a:r>
            <a:r>
              <a:rPr lang="ru-RU" sz="1500" dirty="0"/>
              <a:t>политики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/>
              <a:t>Муниципальных </a:t>
            </a:r>
            <a:r>
              <a:rPr lang="ru-RU" sz="1500" dirty="0" smtClean="0"/>
              <a:t>программах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500" dirty="0"/>
          </a:p>
        </p:txBody>
      </p:sp>
      <p:pic>
        <p:nvPicPr>
          <p:cNvPr id="10" name="Рисунок 9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Нина\Desktop\ФОТО дл ябюджета\DyOHaAMX0AAuOW1.jpg 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2444" y="1556792"/>
            <a:ext cx="5544616" cy="27971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3" name="Прямоугольник 5"/>
          <p:cNvSpPr>
            <a:spLocks noChangeArrowheads="1"/>
          </p:cNvSpPr>
          <p:nvPr/>
        </p:nvSpPr>
        <p:spPr bwMode="auto">
          <a:xfrm>
            <a:off x="1022350" y="1571625"/>
            <a:ext cx="102568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Euphemia" pitchFamily="34" charset="0"/>
              </a:rPr>
              <a:t>Составление, рассмотрение и утверждение бюджета</a:t>
            </a:r>
          </a:p>
          <a:p>
            <a:pPr algn="ctr"/>
            <a:r>
              <a:rPr lang="ru-RU" sz="2000" b="1" dirty="0" smtClean="0"/>
              <a:t>на 2022 год и на плановый период 2023 и 2024 годов </a:t>
            </a:r>
            <a:r>
              <a:rPr lang="ru-RU" sz="2000" b="1" dirty="0" smtClean="0">
                <a:latin typeface="Euphemia" pitchFamily="34" charset="0"/>
              </a:rPr>
              <a:t>:</a:t>
            </a:r>
            <a:endParaRPr lang="ru-RU" sz="2000" b="1" dirty="0">
              <a:latin typeface="Euphemia" pitchFamily="34" charset="0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 flipH="1">
            <a:off x="117747" y="2357438"/>
            <a:ext cx="3619227" cy="4286250"/>
          </a:xfrm>
          <a:prstGeom prst="verticalScroll">
            <a:avLst>
              <a:gd name="adj" fmla="val 339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/>
              <a:t>Составление проекта бюджета</a:t>
            </a:r>
            <a:r>
              <a:rPr lang="ru-RU" sz="1600" b="1" u="sng" dirty="0" smtClean="0"/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Euphemia (Основной текст)"/>
              </a:rPr>
              <a:t>Ответственные исполнители, порядок и сроки по составлению проекта бюджета определены </a:t>
            </a:r>
            <a:r>
              <a:rPr lang="ru-RU" sz="1600" dirty="0" smtClean="0">
                <a:latin typeface="Euphemia (Основной текст)"/>
              </a:rPr>
              <a:t>распоряжением Местной Администрации муниципального образования посёлок Тярлево от 14.09.2021 № 15</a:t>
            </a:r>
            <a:endParaRPr lang="ru-RU" sz="1600" dirty="0">
              <a:latin typeface="Euphemia (Основной текст)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Euphemia (Основной текст)"/>
              </a:rPr>
              <a:t>Непосредственное составление проекта бюджета осуществляет </a:t>
            </a:r>
            <a:r>
              <a:rPr lang="ru-RU" sz="1600" dirty="0" smtClean="0">
                <a:latin typeface="Euphemia (Основной текст)"/>
              </a:rPr>
              <a:t>Финансово-экономический отдел Местной Администрации муниципального образования</a:t>
            </a:r>
            <a:endParaRPr lang="ru-RU" sz="1600" dirty="0">
              <a:latin typeface="Euphemia (Основной текст)"/>
            </a:endParaRPr>
          </a:p>
        </p:txBody>
      </p:sp>
      <p:sp>
        <p:nvSpPr>
          <p:cNvPr id="10" name="Вертикальный свиток 9"/>
          <p:cNvSpPr/>
          <p:nvPr/>
        </p:nvSpPr>
        <p:spPr>
          <a:xfrm flipH="1">
            <a:off x="3862164" y="2420888"/>
            <a:ext cx="4429125" cy="2880320"/>
          </a:xfrm>
          <a:prstGeom prst="verticalScroll">
            <a:avLst>
              <a:gd name="adj" fmla="val 339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/>
              <a:t>Рассмотрение проекта бюджета</a:t>
            </a:r>
            <a:r>
              <a:rPr lang="ru-RU" b="1" u="sng" dirty="0" smtClean="0"/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u="sng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Euphemia (Основной текст)"/>
              </a:rPr>
              <a:t>•</a:t>
            </a:r>
            <a:r>
              <a:rPr lang="ru-RU" sz="1600" dirty="0">
                <a:latin typeface="Euphemia (Основной текст)"/>
              </a:rPr>
              <a:t>Проект бюджета представлен на рассмотрение </a:t>
            </a:r>
            <a:r>
              <a:rPr lang="ru-RU" sz="1600" dirty="0" smtClean="0">
                <a:latin typeface="Euphemia (Основной текст)"/>
              </a:rPr>
              <a:t>Муниципального совета 11.10.2021;</a:t>
            </a:r>
            <a:endParaRPr lang="ru-RU" sz="1600" dirty="0">
              <a:latin typeface="Euphemia (Основной текст)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Euphemia (Основной текст)"/>
              </a:rPr>
              <a:t>•В </a:t>
            </a:r>
            <a:r>
              <a:rPr lang="ru-RU" sz="1600" dirty="0" smtClean="0">
                <a:latin typeface="Euphemia (Основной текст)"/>
              </a:rPr>
              <a:t>октябре-ноябре </a:t>
            </a:r>
            <a:r>
              <a:rPr lang="ru-RU" sz="1600" dirty="0">
                <a:latin typeface="Euphemia (Основной текст)"/>
              </a:rPr>
              <a:t>проект </a:t>
            </a:r>
            <a:r>
              <a:rPr lang="ru-RU" sz="1600" dirty="0" smtClean="0">
                <a:latin typeface="Euphemia (Основной текст)"/>
              </a:rPr>
              <a:t>бюджета был рассмотрен </a:t>
            </a:r>
            <a:r>
              <a:rPr lang="ru-RU" sz="1600" dirty="0">
                <a:latin typeface="Euphemia (Основной текст)"/>
              </a:rPr>
              <a:t>депутатами на </a:t>
            </a:r>
            <a:r>
              <a:rPr lang="ru-RU" sz="1600" dirty="0" smtClean="0">
                <a:latin typeface="Euphemia (Основной текст)"/>
              </a:rPr>
              <a:t>заседании Муниципального совета и на </a:t>
            </a:r>
            <a:r>
              <a:rPr lang="ru-RU" sz="1600" dirty="0">
                <a:latin typeface="Euphemia (Основной текст)"/>
              </a:rPr>
              <a:t>публичных </a:t>
            </a:r>
            <a:r>
              <a:rPr lang="ru-RU" sz="1600" dirty="0" smtClean="0">
                <a:latin typeface="Euphemia (Основной текст)"/>
              </a:rPr>
              <a:t>слушаниях.</a:t>
            </a:r>
            <a:endParaRPr lang="ru-RU" sz="1600" dirty="0">
              <a:latin typeface="Euphemia (Основной текст)"/>
            </a:endParaRPr>
          </a:p>
        </p:txBody>
      </p:sp>
      <p:sp>
        <p:nvSpPr>
          <p:cNvPr id="11" name="Вертикальный свиток 10"/>
          <p:cNvSpPr/>
          <p:nvPr/>
        </p:nvSpPr>
        <p:spPr>
          <a:xfrm flipH="1">
            <a:off x="8614692" y="2420888"/>
            <a:ext cx="3429000" cy="1944216"/>
          </a:xfrm>
          <a:prstGeom prst="verticalScroll">
            <a:avLst>
              <a:gd name="adj" fmla="val 661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u="sng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u="sng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/>
              <a:t>Утверждение </a:t>
            </a:r>
            <a:r>
              <a:rPr lang="ru-RU" b="1" u="sng" dirty="0"/>
              <a:t>бюджета</a:t>
            </a:r>
            <a:r>
              <a:rPr lang="ru-RU" sz="1600" b="1" u="sng" dirty="0" smtClean="0"/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Euphemia (Основной текст)"/>
              </a:rPr>
              <a:t>Бюджет </a:t>
            </a:r>
            <a:r>
              <a:rPr lang="ru-RU" sz="1600" dirty="0" smtClean="0">
                <a:latin typeface="Euphemia (Основной текст)"/>
              </a:rPr>
              <a:t>МО </a:t>
            </a:r>
            <a:r>
              <a:rPr lang="ru-RU" sz="1600" dirty="0">
                <a:latin typeface="Euphemia (Основной текст)"/>
              </a:rPr>
              <a:t>на </a:t>
            </a:r>
            <a:r>
              <a:rPr lang="ru-RU" sz="1600" dirty="0" err="1" smtClean="0">
                <a:latin typeface="Euphemia (Основной текст)"/>
              </a:rPr>
              <a:t>на</a:t>
            </a:r>
            <a:r>
              <a:rPr lang="ru-RU" sz="1600" dirty="0" smtClean="0">
                <a:latin typeface="Euphemia (Основной текст)"/>
              </a:rPr>
              <a:t> 2022 год и на плановый период 2023 и 2024 годов утвержден решением  Муниципального Совета от 12.11.2021 года №21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349996" y="188640"/>
            <a:ext cx="8264525" cy="998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atin typeface="+mj-lt"/>
                <a:ea typeface="+mj-ea"/>
                <a:cs typeface="+mj-cs"/>
              </a:rPr>
              <a:t>Основные понятия</a:t>
            </a:r>
            <a:endParaRPr lang="ru-RU" sz="6000" b="1" dirty="0">
              <a:solidFill>
                <a:schemeClr val="bg1"/>
              </a:solidFill>
              <a:latin typeface="Euphemia"/>
              <a:ea typeface="+mj-ea"/>
              <a:cs typeface="+mj-cs"/>
            </a:endParaRPr>
          </a:p>
        </p:txBody>
      </p:sp>
      <p:pic>
        <p:nvPicPr>
          <p:cNvPr id="12" name="Рисунок 11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>
          <a:xfrm>
            <a:off x="2638028" y="332656"/>
            <a:ext cx="8264525" cy="998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 fontScale="70000" lnSpcReduction="20000"/>
          </a:bodyPr>
          <a:lstStyle/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latin typeface="+mj-lt"/>
                <a:ea typeface="+mj-ea"/>
                <a:cs typeface="+mj-cs"/>
              </a:rPr>
              <a:t>График подготовки бюджета</a:t>
            </a:r>
            <a:endParaRPr lang="ru-RU" sz="6000" b="1" dirty="0">
              <a:solidFill>
                <a:schemeClr val="bg1"/>
              </a:solidFill>
              <a:latin typeface="Euphemia"/>
              <a:ea typeface="+mj-ea"/>
              <a:cs typeface="+mj-cs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477789" y="1844824"/>
          <a:ext cx="11449272" cy="4292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280110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7333743-6C97-419E-BA07-3CBF19F59E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2776</Words>
  <Application>Microsoft Office PowerPoint</Application>
  <PresentationFormat>Произвольный</PresentationFormat>
  <Paragraphs>584</Paragraphs>
  <Slides>39</Slides>
  <Notes>39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TS102801109</vt:lpstr>
      <vt:lpstr>Слайд 1</vt:lpstr>
      <vt:lpstr>Слайд 2</vt:lpstr>
      <vt:lpstr>Депутаты муниципального совета внутригородского муниципального образования Санкт-Петербурга шестого созыва</vt:lpstr>
      <vt:lpstr>Основные понятия</vt:lpstr>
      <vt:lpstr>Основные понятия</vt:lpstr>
      <vt:lpstr>Основные понятия</vt:lpstr>
      <vt:lpstr>Основные понятия</vt:lpstr>
      <vt:lpstr>Слайд 8</vt:lpstr>
      <vt:lpstr>Слайд 9</vt:lpstr>
      <vt:lpstr>Публичные слушания </vt:lpstr>
      <vt:lpstr>Показатели  социально-экономического развития</vt:lpstr>
      <vt:lpstr>Прогноз социально-экономического развития</vt:lpstr>
      <vt:lpstr>Основные характеристики бюджета,  тыс.руб.</vt:lpstr>
      <vt:lpstr>Доходы бюджета</vt:lpstr>
      <vt:lpstr>Нормативы отчислений в бюджет муниципального образования посёлок Тярлево</vt:lpstr>
      <vt:lpstr>Динамика поступления доходов</vt:lpstr>
      <vt:lpstr>Структура доходов бюджета 2022 </vt:lpstr>
      <vt:lpstr>Структура налоговых и неналоговых доходов бюджета 2022</vt:lpstr>
      <vt:lpstr>Структура безвозмездных поступлений </vt:lpstr>
      <vt:lpstr>Сравнительный анализ налоговых и неналоговых доходов и безвозмездных поступлений в бюджете муниципального образования посёлок Тярлево</vt:lpstr>
      <vt:lpstr>Расходы бюджета</vt:lpstr>
      <vt:lpstr>Структура расходов бюджета</vt:lpstr>
      <vt:lpstr>Расходы бюджета</vt:lpstr>
      <vt:lpstr>Расходы на образование</vt:lpstr>
      <vt:lpstr>Структура расходов на образование</vt:lpstr>
      <vt:lpstr>Расходы на культуру</vt:lpstr>
      <vt:lpstr>Расходы на культуру</vt:lpstr>
      <vt:lpstr>Расходы на физическую культуру и спорт</vt:lpstr>
      <vt:lpstr>Расходы на национальную экономику</vt:lpstr>
      <vt:lpstr>Расходы на национальную экономику</vt:lpstr>
      <vt:lpstr>Расходы на национальную экономику</vt:lpstr>
      <vt:lpstr>Расходы на жилищно-коммунальное хозяйство</vt:lpstr>
      <vt:lpstr>Расходы на жилищно-коммунальное хозяйство</vt:lpstr>
      <vt:lpstr>Расходы на жилищно-коммунальное хозяйство</vt:lpstr>
      <vt:lpstr>Межбюджетные отношения</vt:lpstr>
      <vt:lpstr>Межбюджетные трансферты</vt:lpstr>
      <vt:lpstr>Межбюджетные трансферты, тыс.руб.</vt:lpstr>
      <vt:lpstr>Межбюджетные трансферты</vt:lpstr>
      <vt:lpstr>О финансовом управлении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2014-02-18T11:56:24Z</dcterms:created>
  <dcterms:modified xsi:type="dcterms:W3CDTF">2022-01-25T07:48:18Z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TC028011099991</vt:lpwstr>
  </property>
</Properties>
</file>